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37.xml"/>
  <Override ContentType="application/vnd.openxmlformats-officedocument.presentationml.notesSlide+xml" PartName="/ppt/notesSlides/notesSlide29.xml"/>
  <Override ContentType="application/vnd.openxmlformats-officedocument.presentationml.notesSlide+xml" PartName="/ppt/notesSlides/notesSlide32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28.xml"/>
  <Override ContentType="application/vnd.openxmlformats-officedocument.presentationml.notesSlide+xml" PartName="/ppt/notesSlides/notesSlide33.xml"/>
  <Override ContentType="application/vnd.openxmlformats-officedocument.presentationml.notesSlide+xml" PartName="/ppt/notesSlides/notesSlide41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42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34.xml"/>
  <Override ContentType="application/vnd.openxmlformats-officedocument.presentationml.notesSlide+xml" PartName="/ppt/notesSlides/notesSlide38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43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0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35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39.xml"/>
  <Override ContentType="application/vnd.openxmlformats-officedocument.presentationml.notesSlide+xml" PartName="/ppt/notesSlides/notesSlide31.xml"/>
  <Override ContentType="application/vnd.openxmlformats-officedocument.presentationml.notesSlide+xml" PartName="/ppt/notesSlides/notesSlide36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44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40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43.xml"/>
  <Override ContentType="application/vnd.openxmlformats-officedocument.presentationml.slide+xml" PartName="/ppt/slides/slide30.xml"/>
  <Override ContentType="application/vnd.openxmlformats-officedocument.presentationml.slide+xml" PartName="/ppt/slides/slide22.xml"/>
  <Override ContentType="application/vnd.openxmlformats-officedocument.presentationml.slide+xml" PartName="/ppt/slides/slide35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42.xml"/>
  <Override ContentType="application/vnd.openxmlformats-officedocument.presentationml.slide+xml" PartName="/ppt/slides/slide25.xml"/>
  <Override ContentType="application/vnd.openxmlformats-officedocument.presentationml.slide+xml" PartName="/ppt/slides/slide34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33.xml"/>
  <Override ContentType="application/vnd.openxmlformats-officedocument.presentationml.slide+xml" PartName="/ppt/slides/slide38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29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32.xml"/>
  <Override ContentType="application/vnd.openxmlformats-officedocument.presentationml.slide+xml" PartName="/ppt/slides/slide37.xml"/>
  <Override ContentType="application/vnd.openxmlformats-officedocument.presentationml.slide+xml" PartName="/ppt/slides/slide1.xml"/>
  <Override ContentType="application/vnd.openxmlformats-officedocument.presentationml.slide+xml" PartName="/ppt/slides/slide28.xml"/>
  <Override ContentType="application/vnd.openxmlformats-officedocument.presentationml.slide+xml" PartName="/ppt/slides/slide41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36.xml"/>
  <Override ContentType="application/vnd.openxmlformats-officedocument.presentationml.slide+xml" PartName="/ppt/slides/slide31.xml"/>
  <Override ContentType="application/vnd.openxmlformats-officedocument.presentationml.slide+xml" PartName="/ppt/slides/slide23.xml"/>
  <Override ContentType="application/vnd.openxmlformats-officedocument.presentationml.slide+xml" PartName="/ppt/slides/slide2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44.xml"/>
  <Override ContentType="application/vnd.openxmlformats-officedocument.presentationml.slide+xml" PartName="/ppt/slides/slide6.xml"/>
  <Override ContentType="application/vnd.openxmlformats-officedocument.presentationml.slide+xml" PartName="/ppt/slides/slide14.xml"/>
  <Override ContentType="application/vnd.openxmlformats-officedocument.presentationml.slide+xml" PartName="/ppt/slides/slide40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 showSpecialPlsOnTitleSld="0">
  <p:sldMasterIdLst>
    <p:sldMasterId id="2147483659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  <p:sldId id="282" r:id="rId33"/>
    <p:sldId id="283" r:id="rId34"/>
    <p:sldId id="284" r:id="rId35"/>
    <p:sldId id="285" r:id="rId36"/>
    <p:sldId id="286" r:id="rId37"/>
    <p:sldId id="287" r:id="rId38"/>
    <p:sldId id="288" r:id="rId39"/>
    <p:sldId id="289" r:id="rId40"/>
    <p:sldId id="290" r:id="rId41"/>
    <p:sldId id="291" r:id="rId42"/>
    <p:sldId id="292" r:id="rId43"/>
    <p:sldId id="293" r:id="rId44"/>
    <p:sldId id="294" r:id="rId45"/>
    <p:sldId id="295" r:id="rId46"/>
    <p:sldId id="296" r:id="rId47"/>
    <p:sldId id="297" r:id="rId48"/>
    <p:sldId id="298" r:id="rId49"/>
    <p:sldId id="299" r:id="rId50"/>
  </p:sldIdLst>
  <p:sldSz cy="6858000" cx="9144000"/>
  <p:notesSz cx="6858000" cy="9144000"/>
  <p:embeddedFontLst>
    <p:embeddedFont>
      <p:font typeface="Pacifico"/>
      <p:regular r:id="rId5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2874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tableStyles.xml><?xml version="1.0" encoding="utf-8"?>
<a:tblStyleLst xmlns:a="http://schemas.openxmlformats.org/drawingml/2006/main" xmlns:r="http://schemas.openxmlformats.org/officeDocument/2006/relationships" def="{DE35C3C7-EC14-440E-91DE-1F33B30845C6}">
  <a:tblStyle styleId="{DE35C3C7-EC14-440E-91DE-1F33B30845C6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74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40" Type="http://schemas.openxmlformats.org/officeDocument/2006/relationships/slide" Target="slides/slide34.xml"/><Relationship Id="rId42" Type="http://schemas.openxmlformats.org/officeDocument/2006/relationships/slide" Target="slides/slide36.xml"/><Relationship Id="rId41" Type="http://schemas.openxmlformats.org/officeDocument/2006/relationships/slide" Target="slides/slide35.xml"/><Relationship Id="rId44" Type="http://schemas.openxmlformats.org/officeDocument/2006/relationships/slide" Target="slides/slide38.xml"/><Relationship Id="rId43" Type="http://schemas.openxmlformats.org/officeDocument/2006/relationships/slide" Target="slides/slide37.xml"/><Relationship Id="rId46" Type="http://schemas.openxmlformats.org/officeDocument/2006/relationships/slide" Target="slides/slide40.xml"/><Relationship Id="rId45" Type="http://schemas.openxmlformats.org/officeDocument/2006/relationships/slide" Target="slides/slide39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48" Type="http://schemas.openxmlformats.org/officeDocument/2006/relationships/slide" Target="slides/slide42.xml"/><Relationship Id="rId47" Type="http://schemas.openxmlformats.org/officeDocument/2006/relationships/slide" Target="slides/slide41.xml"/><Relationship Id="rId49" Type="http://schemas.openxmlformats.org/officeDocument/2006/relationships/slide" Target="slides/slide43.xml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31" Type="http://schemas.openxmlformats.org/officeDocument/2006/relationships/slide" Target="slides/slide25.xml"/><Relationship Id="rId30" Type="http://schemas.openxmlformats.org/officeDocument/2006/relationships/slide" Target="slides/slide24.xml"/><Relationship Id="rId33" Type="http://schemas.openxmlformats.org/officeDocument/2006/relationships/slide" Target="slides/slide27.xml"/><Relationship Id="rId32" Type="http://schemas.openxmlformats.org/officeDocument/2006/relationships/slide" Target="slides/slide26.xml"/><Relationship Id="rId35" Type="http://schemas.openxmlformats.org/officeDocument/2006/relationships/slide" Target="slides/slide29.xml"/><Relationship Id="rId34" Type="http://schemas.openxmlformats.org/officeDocument/2006/relationships/slide" Target="slides/slide28.xml"/><Relationship Id="rId37" Type="http://schemas.openxmlformats.org/officeDocument/2006/relationships/slide" Target="slides/slide31.xml"/><Relationship Id="rId36" Type="http://schemas.openxmlformats.org/officeDocument/2006/relationships/slide" Target="slides/slide30.xml"/><Relationship Id="rId39" Type="http://schemas.openxmlformats.org/officeDocument/2006/relationships/slide" Target="slides/slide33.xml"/><Relationship Id="rId38" Type="http://schemas.openxmlformats.org/officeDocument/2006/relationships/slide" Target="slides/slide32.xml"/><Relationship Id="rId20" Type="http://schemas.openxmlformats.org/officeDocument/2006/relationships/slide" Target="slides/slide14.xml"/><Relationship Id="rId22" Type="http://schemas.openxmlformats.org/officeDocument/2006/relationships/slide" Target="slides/slide16.xml"/><Relationship Id="rId21" Type="http://schemas.openxmlformats.org/officeDocument/2006/relationships/slide" Target="slides/slide15.xml"/><Relationship Id="rId24" Type="http://schemas.openxmlformats.org/officeDocument/2006/relationships/slide" Target="slides/slide18.xml"/><Relationship Id="rId23" Type="http://schemas.openxmlformats.org/officeDocument/2006/relationships/slide" Target="slides/slide17.xml"/><Relationship Id="rId26" Type="http://schemas.openxmlformats.org/officeDocument/2006/relationships/slide" Target="slides/slide20.xml"/><Relationship Id="rId25" Type="http://schemas.openxmlformats.org/officeDocument/2006/relationships/slide" Target="slides/slide19.xml"/><Relationship Id="rId28" Type="http://schemas.openxmlformats.org/officeDocument/2006/relationships/slide" Target="slides/slide22.xml"/><Relationship Id="rId27" Type="http://schemas.openxmlformats.org/officeDocument/2006/relationships/slide" Target="slides/slide21.xml"/><Relationship Id="rId29" Type="http://schemas.openxmlformats.org/officeDocument/2006/relationships/slide" Target="slides/slide23.xml"/><Relationship Id="rId51" Type="http://schemas.openxmlformats.org/officeDocument/2006/relationships/font" Target="fonts/Pacifico-regular.fntdata"/><Relationship Id="rId50" Type="http://schemas.openxmlformats.org/officeDocument/2006/relationships/slide" Target="slides/slide44.xml"/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7" Type="http://schemas.openxmlformats.org/officeDocument/2006/relationships/slide" Target="slides/slide11.xml"/><Relationship Id="rId16" Type="http://schemas.openxmlformats.org/officeDocument/2006/relationships/slide" Target="slides/slide10.xml"/><Relationship Id="rId19" Type="http://schemas.openxmlformats.org/officeDocument/2006/relationships/slide" Target="slides/slide13.xml"/><Relationship Id="rId18" Type="http://schemas.openxmlformats.org/officeDocument/2006/relationships/slide" Target="slides/slide1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000000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2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Times New Roman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6" name="Google Shape;86;p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g40e7c7c103_0_1309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3" name="Google Shape;173;g40e7c7c103_0_130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4" name="Google Shape;174;g40e7c7c103_0_1309:notes"/>
          <p:cNvSpPr txBox="1"/>
          <p:nvPr>
            <p:ph idx="12"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Times New Roman"/>
              <a:buNone/>
            </a:pPr>
            <a:fld id="{00000000-1234-1234-1234-123412341234}" type="slidenum">
              <a:rPr lang="en-US"/>
              <a:t>‹#›</a:t>
            </a:fld>
            <a:endParaRPr sz="14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9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g40e7c7c103_0_130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1" name="Google Shape;181;g40e7c7c103_0_130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2" name="Google Shape;182;g40e7c7c103_0_1301:notes"/>
          <p:cNvSpPr txBox="1"/>
          <p:nvPr>
            <p:ph idx="12"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Times New Roman"/>
              <a:buNone/>
            </a:pPr>
            <a:fld id="{00000000-1234-1234-1234-123412341234}" type="slidenum">
              <a:rPr lang="en-US"/>
              <a:t>‹#›</a:t>
            </a:fld>
            <a:endParaRPr sz="14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9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g40e7c7c103_0_1318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1" name="Google Shape;191;g40e7c7c103_0_13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2" name="Google Shape;192;g40e7c7c103_0_1318:notes"/>
          <p:cNvSpPr txBox="1"/>
          <p:nvPr>
            <p:ph idx="12"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Times New Roman"/>
              <a:buNone/>
            </a:pPr>
            <a:fld id="{00000000-1234-1234-1234-123412341234}" type="slidenum">
              <a:rPr lang="en-US"/>
              <a:t>‹#›</a:t>
            </a:fld>
            <a:endParaRPr sz="14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12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g40e7c7c103_0_1365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4" name="Google Shape;214;g40e7c7c103_0_136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5" name="Google Shape;215;g40e7c7c103_0_1365:notes"/>
          <p:cNvSpPr txBox="1"/>
          <p:nvPr>
            <p:ph idx="12"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34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Google Shape;235;g40e7c7c103_0_1354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6" name="Google Shape;236;g40e7c7c103_0_135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7" name="Google Shape;237;g40e7c7c103_0_1354:notes"/>
          <p:cNvSpPr txBox="1"/>
          <p:nvPr>
            <p:ph idx="12"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Times New Roman"/>
              <a:buNone/>
            </a:pPr>
            <a:fld id="{00000000-1234-1234-1234-123412341234}" type="slidenum">
              <a:rPr lang="en-US"/>
              <a:t>‹#›</a:t>
            </a:fld>
            <a:endParaRPr sz="14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43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Google Shape;244;g40e7c7c103_0_1389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5" name="Google Shape;245;g40e7c7c103_0_138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6" name="Google Shape;246;g40e7c7c103_0_1389:notes"/>
          <p:cNvSpPr txBox="1"/>
          <p:nvPr>
            <p:ph idx="12"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52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Google Shape;253;g40e7c7c103_0_1397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4" name="Google Shape;254;g40e7c7c103_0_139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5" name="Google Shape;255;g40e7c7c103_0_1397:notes"/>
          <p:cNvSpPr txBox="1"/>
          <p:nvPr>
            <p:ph idx="12"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Times New Roman"/>
              <a:buNone/>
            </a:pPr>
            <a:fld id="{00000000-1234-1234-1234-123412341234}" type="slidenum">
              <a:rPr lang="en-US"/>
              <a:t>‹#›</a:t>
            </a:fld>
            <a:endParaRPr sz="14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60" name="Shape 2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Google Shape;261;g40e7c7c103_0_1404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2" name="Google Shape;262;g40e7c7c103_0_140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3" name="Google Shape;263;g40e7c7c103_0_1404:notes"/>
          <p:cNvSpPr txBox="1"/>
          <p:nvPr>
            <p:ph idx="12"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Times New Roman"/>
              <a:buNone/>
            </a:pPr>
            <a:fld id="{00000000-1234-1234-1234-123412341234}" type="slidenum">
              <a:rPr lang="en-US"/>
              <a:t>‹#›</a:t>
            </a:fld>
            <a:endParaRPr sz="14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68" name="Shape 2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" name="Google Shape;269;g40e7c7c103_0_141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0" name="Google Shape;270;g40e7c7c103_0_14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1" name="Google Shape;271;g40e7c7c103_0_1411:notes"/>
          <p:cNvSpPr txBox="1"/>
          <p:nvPr>
            <p:ph idx="12"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Times New Roman"/>
              <a:buNone/>
            </a:pPr>
            <a:fld id="{00000000-1234-1234-1234-123412341234}" type="slidenum">
              <a:rPr lang="en-US"/>
              <a:t>‹#›</a:t>
            </a:fld>
            <a:endParaRPr sz="14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76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Google Shape;277;g40e7c7c103_0_1428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8" name="Google Shape;278;g40e7c7c103_0_142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9" name="Google Shape;279;g40e7c7c103_0_1428:notes"/>
          <p:cNvSpPr txBox="1"/>
          <p:nvPr>
            <p:ph idx="12"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Times New Roman"/>
              <a:buNone/>
            </a:pPr>
            <a:fld id="{00000000-1234-1234-1234-123412341234}" type="slidenum">
              <a:rPr lang="en-US"/>
              <a:t>‹#›</a:t>
            </a:fld>
            <a:endParaRPr sz="14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40e7c7c103_0_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Google Shape;92;g40e7c7c103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3" name="Google Shape;93;g40e7c7c103_0_0:notes"/>
          <p:cNvSpPr txBox="1"/>
          <p:nvPr>
            <p:ph idx="12"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Times New Roman"/>
              <a:buNone/>
            </a:pPr>
            <a:fld id="{00000000-1234-1234-1234-123412341234}" type="slidenum">
              <a:rPr lang="en-US"/>
              <a:t>‹#›</a:t>
            </a:fld>
            <a:endParaRPr sz="14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84" name="Shape 2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" name="Google Shape;285;g40e7c7c103_0_1435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6" name="Google Shape;286;g40e7c7c103_0_143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7" name="Google Shape;287;g40e7c7c103_0_1435:notes"/>
          <p:cNvSpPr txBox="1"/>
          <p:nvPr>
            <p:ph idx="12"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92" name="Shape 2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" name="Google Shape;293;g40e7c7c103_0_1506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4" name="Google Shape;294;g40e7c7c103_0_150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5" name="Google Shape;295;g40e7c7c103_0_1506:notes"/>
          <p:cNvSpPr txBox="1"/>
          <p:nvPr>
            <p:ph idx="12"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00" name="Shape 3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Google Shape;301;g40e7c7c103_0_144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2" name="Google Shape;302;g40e7c7c103_0_144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3" name="Google Shape;303;g40e7c7c103_0_1442:notes"/>
          <p:cNvSpPr txBox="1"/>
          <p:nvPr>
            <p:ph idx="12"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Times New Roman"/>
              <a:buNone/>
            </a:pPr>
            <a:fld id="{00000000-1234-1234-1234-123412341234}" type="slidenum">
              <a:rPr lang="en-US"/>
              <a:t>‹#›</a:t>
            </a:fld>
            <a:endParaRPr sz="14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08" name="Shape 3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" name="Google Shape;309;g40e7c7c103_0_1449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0" name="Google Shape;310;g40e7c7c103_0_144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1" name="Google Shape;311;g40e7c7c103_0_1449:notes"/>
          <p:cNvSpPr txBox="1"/>
          <p:nvPr>
            <p:ph idx="12"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16" name="Shape 3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" name="Google Shape;317;g40e7c7c103_0_1456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8" name="Google Shape;318;g40e7c7c103_0_145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9" name="Google Shape;319;g40e7c7c103_0_1456:notes"/>
          <p:cNvSpPr txBox="1"/>
          <p:nvPr>
            <p:ph idx="12"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24" name="Shape 3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" name="Google Shape;325;g40e7c7c103_0_1463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6" name="Google Shape;326;g40e7c7c103_0_146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7" name="Google Shape;327;g40e7c7c103_0_1463:notes"/>
          <p:cNvSpPr txBox="1"/>
          <p:nvPr>
            <p:ph idx="12"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32" name="Shape 3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" name="Google Shape;333;g40e7c7c103_0_1477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4" name="Google Shape;334;g40e7c7c103_0_147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5" name="Google Shape;335;g40e7c7c103_0_1477:notes"/>
          <p:cNvSpPr txBox="1"/>
          <p:nvPr>
            <p:ph idx="12"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Times New Roman"/>
              <a:buNone/>
            </a:pPr>
            <a:fld id="{00000000-1234-1234-1234-123412341234}" type="slidenum">
              <a:rPr lang="en-US"/>
              <a:t>‹#›</a:t>
            </a:fld>
            <a:endParaRPr sz="14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40" name="Shape 3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1" name="Google Shape;341;g40e7c7c103_0_1485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42" name="Google Shape;342;g40e7c7c103_0_148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3" name="Google Shape;343;g40e7c7c103_0_1485:notes"/>
          <p:cNvSpPr txBox="1"/>
          <p:nvPr>
            <p:ph idx="12"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Times New Roman"/>
              <a:buNone/>
            </a:pPr>
            <a:fld id="{00000000-1234-1234-1234-123412341234}" type="slidenum">
              <a:rPr lang="en-US"/>
              <a:t>‹#›</a:t>
            </a:fld>
            <a:endParaRPr sz="14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48" name="Shape 3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" name="Google Shape;349;g40e7c7c103_0_149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0" name="Google Shape;350;g40e7c7c103_0_149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51" name="Google Shape;351;g40e7c7c103_0_1492:notes"/>
          <p:cNvSpPr txBox="1"/>
          <p:nvPr>
            <p:ph idx="12"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Times New Roman"/>
              <a:buNone/>
            </a:pPr>
            <a:fld id="{00000000-1234-1234-1234-123412341234}" type="slidenum">
              <a:rPr lang="en-US"/>
              <a:t>‹#›</a:t>
            </a:fld>
            <a:endParaRPr sz="14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56" name="Shape 3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" name="Google Shape;357;g40e7c7c103_0_1513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8" name="Google Shape;358;g40e7c7c103_0_15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59" name="Google Shape;359;g40e7c7c103_0_1513:notes"/>
          <p:cNvSpPr txBox="1"/>
          <p:nvPr>
            <p:ph idx="12"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Times New Roman"/>
              <a:buNone/>
            </a:pPr>
            <a:fld id="{00000000-1234-1234-1234-123412341234}" type="slidenum">
              <a:rPr lang="en-US"/>
              <a:t>‹#›</a:t>
            </a:fld>
            <a:endParaRPr sz="14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g40e7c7c103_0_204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Google Shape;108;g40e7c7c103_0_20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9" name="Google Shape;109;g40e7c7c103_0_204:notes"/>
          <p:cNvSpPr txBox="1"/>
          <p:nvPr>
            <p:ph idx="12"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Times New Roman"/>
              <a:buNone/>
            </a:pPr>
            <a:fld id="{00000000-1234-1234-1234-123412341234}" type="slidenum">
              <a:rPr lang="en-US"/>
              <a:t>‹#›</a:t>
            </a:fld>
            <a:endParaRPr sz="14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64" name="Shape 3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5" name="Google Shape;365;g40e7c7c103_0_152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66" name="Google Shape;366;g40e7c7c103_0_15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67" name="Google Shape;367;g40e7c7c103_0_1520:notes"/>
          <p:cNvSpPr txBox="1"/>
          <p:nvPr>
            <p:ph idx="12"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Times New Roman"/>
              <a:buNone/>
            </a:pPr>
            <a:fld id="{00000000-1234-1234-1234-123412341234}" type="slidenum">
              <a:rPr lang="en-US"/>
              <a:t>‹#›</a:t>
            </a:fld>
            <a:endParaRPr sz="14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72" name="Shape 3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3" name="Google Shape;373;g40e7c7c103_0_1534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74" name="Google Shape;374;g40e7c7c103_0_153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5" name="Google Shape;375;g40e7c7c103_0_1534:notes"/>
          <p:cNvSpPr txBox="1"/>
          <p:nvPr>
            <p:ph idx="12"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Times New Roman"/>
              <a:buNone/>
            </a:pPr>
            <a:fld id="{00000000-1234-1234-1234-123412341234}" type="slidenum">
              <a:rPr lang="en-US"/>
              <a:t>‹#›</a:t>
            </a:fld>
            <a:endParaRPr sz="14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80" name="Shape 3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" name="Google Shape;381;g40e7c7c103_0_1527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2" name="Google Shape;382;g40e7c7c103_0_152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3" name="Google Shape;383;g40e7c7c103_0_1527:notes"/>
          <p:cNvSpPr txBox="1"/>
          <p:nvPr>
            <p:ph idx="12"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Times New Roman"/>
              <a:buNone/>
            </a:pPr>
            <a:fld id="{00000000-1234-1234-1234-123412341234}" type="slidenum">
              <a:rPr lang="en-US"/>
              <a:t>‹#›</a:t>
            </a:fld>
            <a:endParaRPr sz="14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89" name="Shape 3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0" name="Google Shape;390;g40e7c7c103_0_154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1" name="Google Shape;391;g40e7c7c103_0_154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2" name="Google Shape;392;g40e7c7c103_0_1541:notes"/>
          <p:cNvSpPr txBox="1"/>
          <p:nvPr>
            <p:ph idx="12"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Times New Roman"/>
              <a:buNone/>
            </a:pPr>
            <a:fld id="{00000000-1234-1234-1234-123412341234}" type="slidenum">
              <a:rPr lang="en-US"/>
              <a:t>‹#›</a:t>
            </a:fld>
            <a:endParaRPr sz="14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97" name="Shape 3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8" name="Google Shape;398;g40e7c7c103_0_1614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9" name="Google Shape;399;g40e7c7c103_0_16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00" name="Google Shape;400;g40e7c7c103_0_1614:notes"/>
          <p:cNvSpPr txBox="1"/>
          <p:nvPr>
            <p:ph idx="12"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Times New Roman"/>
              <a:buNone/>
            </a:pPr>
            <a:fld id="{00000000-1234-1234-1234-123412341234}" type="slidenum">
              <a:rPr lang="en-US"/>
              <a:t>‹#›</a:t>
            </a:fld>
            <a:endParaRPr sz="14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06" name="Shape 4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" name="Google Shape;407;g40e7c7c103_0_1549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08" name="Google Shape;408;g40e7c7c103_0_154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09" name="Google Shape;409;g40e7c7c103_0_1549:notes"/>
          <p:cNvSpPr txBox="1"/>
          <p:nvPr>
            <p:ph idx="12"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Times New Roman"/>
              <a:buNone/>
            </a:pPr>
            <a:fld id="{00000000-1234-1234-1234-123412341234}" type="slidenum">
              <a:rPr lang="en-US"/>
              <a:t>‹#›</a:t>
            </a:fld>
            <a:endParaRPr sz="14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14" name="Shape 4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5" name="Google Shape;415;g40e7c7c103_0_1556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16" name="Google Shape;416;g40e7c7c103_0_155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17" name="Google Shape;417;g40e7c7c103_0_1556:notes"/>
          <p:cNvSpPr txBox="1"/>
          <p:nvPr>
            <p:ph idx="12"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Times New Roman"/>
              <a:buNone/>
            </a:pPr>
            <a:fld id="{00000000-1234-1234-1234-123412341234}" type="slidenum">
              <a:rPr lang="en-US"/>
              <a:t>‹#›</a:t>
            </a:fld>
            <a:endParaRPr sz="14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22" name="Shape 4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3" name="Google Shape;423;g40e7c7c103_0_157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24" name="Google Shape;424;g40e7c7c103_0_157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25" name="Google Shape;425;g40e7c7c103_0_1571:notes"/>
          <p:cNvSpPr txBox="1"/>
          <p:nvPr>
            <p:ph idx="12"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Times New Roman"/>
              <a:buNone/>
            </a:pPr>
            <a:fld id="{00000000-1234-1234-1234-123412341234}" type="slidenum">
              <a:rPr lang="en-US"/>
              <a:t>‹#›</a:t>
            </a:fld>
            <a:endParaRPr sz="14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30" name="Shape 4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1" name="Google Shape;431;g40e7c7c103_0_1563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32" name="Google Shape;432;g40e7c7c103_0_156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33" name="Google Shape;433;g40e7c7c103_0_1563:notes"/>
          <p:cNvSpPr txBox="1"/>
          <p:nvPr>
            <p:ph idx="12"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Times New Roman"/>
              <a:buNone/>
            </a:pPr>
            <a:fld id="{00000000-1234-1234-1234-123412341234}" type="slidenum">
              <a:rPr lang="en-US"/>
              <a:t>‹#›</a:t>
            </a:fld>
            <a:endParaRPr sz="14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47" name="Shape 4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8" name="Google Shape;448;g40e7c7c103_0_1579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49" name="Google Shape;449;g40e7c7c103_0_157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50" name="Google Shape;450;g40e7c7c103_0_1579:notes"/>
          <p:cNvSpPr txBox="1"/>
          <p:nvPr>
            <p:ph idx="12"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Times New Roman"/>
              <a:buNone/>
            </a:pPr>
            <a:fld id="{00000000-1234-1234-1234-123412341234}" type="slidenum">
              <a:rPr lang="en-US"/>
              <a:t>‹#›</a:t>
            </a:fld>
            <a:endParaRPr sz="14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g40e7c7c103_0_429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" name="Google Shape;118;g40e7c7c103_0_42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9" name="Google Shape;119;g40e7c7c103_0_429:notes"/>
          <p:cNvSpPr txBox="1"/>
          <p:nvPr>
            <p:ph idx="12"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Times New Roman"/>
              <a:buNone/>
            </a:pPr>
            <a:fld id="{00000000-1234-1234-1234-123412341234}" type="slidenum">
              <a:rPr lang="en-US"/>
              <a:t>‹#›</a:t>
            </a:fld>
            <a:endParaRPr sz="14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55" name="Shape 4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6" name="Google Shape;456;g40e7c7c103_0_1586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57" name="Google Shape;457;g40e7c7c103_0_158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58" name="Google Shape;458;g40e7c7c103_0_1586:notes"/>
          <p:cNvSpPr txBox="1"/>
          <p:nvPr>
            <p:ph idx="12"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Times New Roman"/>
              <a:buNone/>
            </a:pPr>
            <a:fld id="{00000000-1234-1234-1234-123412341234}" type="slidenum">
              <a:rPr lang="en-US"/>
              <a:t>‹#›</a:t>
            </a:fld>
            <a:endParaRPr sz="14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63" name="Shape 4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4" name="Google Shape;464;g40e7c7c103_0_1593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65" name="Google Shape;465;g40e7c7c103_0_159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66" name="Google Shape;466;g40e7c7c103_0_1593:notes"/>
          <p:cNvSpPr txBox="1"/>
          <p:nvPr>
            <p:ph idx="12"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Times New Roman"/>
              <a:buNone/>
            </a:pPr>
            <a:fld id="{00000000-1234-1234-1234-123412341234}" type="slidenum">
              <a:rPr lang="en-US"/>
              <a:t>‹#›</a:t>
            </a:fld>
            <a:endParaRPr sz="14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71" name="Shape 4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2" name="Google Shape;472;g40e7c7c103_0_160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73" name="Google Shape;473;g40e7c7c103_0_160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74" name="Google Shape;474;g40e7c7c103_0_1600:notes"/>
          <p:cNvSpPr txBox="1"/>
          <p:nvPr>
            <p:ph idx="12"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Times New Roman"/>
              <a:buNone/>
            </a:pPr>
            <a:fld id="{00000000-1234-1234-1234-123412341234}" type="slidenum">
              <a:rPr lang="en-US"/>
              <a:t>‹#›</a:t>
            </a:fld>
            <a:endParaRPr sz="14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79" name="Shape 4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0" name="Google Shape;480;g40e7c7c103_0_1607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81" name="Google Shape;481;g40e7c7c103_0_160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82" name="Google Shape;482;g40e7c7c103_0_1607:notes"/>
          <p:cNvSpPr txBox="1"/>
          <p:nvPr>
            <p:ph idx="12"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Times New Roman"/>
              <a:buNone/>
            </a:pPr>
            <a:fld id="{00000000-1234-1234-1234-123412341234}" type="slidenum">
              <a:rPr lang="en-US"/>
              <a:t>‹#›</a:t>
            </a:fld>
            <a:endParaRPr sz="14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87" name="Shape 4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8" name="Google Shape;488;g40e7c7c103_0_142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89" name="Google Shape;489;g40e7c7c103_0_14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90" name="Google Shape;490;g40e7c7c103_0_1421:notes"/>
          <p:cNvSpPr txBox="1"/>
          <p:nvPr>
            <p:ph idx="12"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Times New Roman"/>
              <a:buNone/>
            </a:pPr>
            <a:fld id="{00000000-1234-1234-1234-123412341234}" type="slidenum">
              <a:rPr lang="en-US"/>
              <a:t>‹#›</a:t>
            </a:fld>
            <a:endParaRPr sz="14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g40e7c7c103_0_92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" name="Google Shape;126;g40e7c7c103_0_9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7" name="Google Shape;127;g40e7c7c103_0_920:notes"/>
          <p:cNvSpPr txBox="1"/>
          <p:nvPr>
            <p:ph idx="12"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Times New Roman"/>
              <a:buNone/>
            </a:pPr>
            <a:fld id="{00000000-1234-1234-1234-123412341234}" type="slidenum">
              <a:rPr lang="en-US"/>
              <a:t>‹#›</a:t>
            </a:fld>
            <a:endParaRPr sz="14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g40e7c7c103_0_1335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4" name="Google Shape;134;g40e7c7c103_0_133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5" name="Google Shape;135;g40e7c7c103_0_1335:notes"/>
          <p:cNvSpPr txBox="1"/>
          <p:nvPr>
            <p:ph idx="12"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Times New Roman"/>
              <a:buNone/>
            </a:pPr>
            <a:fld id="{00000000-1234-1234-1234-123412341234}" type="slidenum">
              <a:rPr lang="en-US"/>
              <a:t>‹#›</a:t>
            </a:fld>
            <a:endParaRPr sz="14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g40e7c7c103_0_1344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3" name="Google Shape;143;g40e7c7c103_0_134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4" name="Google Shape;144;g40e7c7c103_0_1344:notes"/>
          <p:cNvSpPr txBox="1"/>
          <p:nvPr>
            <p:ph idx="12"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Times New Roman"/>
              <a:buNone/>
            </a:pPr>
            <a:fld id="{00000000-1234-1234-1234-123412341234}" type="slidenum">
              <a:rPr lang="en-US"/>
              <a:t>‹#›</a:t>
            </a:fld>
            <a:endParaRPr sz="14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g40e7c7c103_0_677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2" name="Google Shape;152;g40e7c7c103_0_67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3" name="Google Shape;153;g40e7c7c103_0_677:notes"/>
          <p:cNvSpPr txBox="1"/>
          <p:nvPr>
            <p:ph idx="12"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Times New Roman"/>
              <a:buNone/>
            </a:pPr>
            <a:fld id="{00000000-1234-1234-1234-123412341234}" type="slidenum">
              <a:rPr lang="en-US"/>
              <a:t>‹#›</a:t>
            </a:fld>
            <a:endParaRPr sz="14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g40e7c7c103_0_834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1" name="Google Shape;161;g40e7c7c103_0_83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2" name="Google Shape;162;g40e7c7c103_0_834:notes"/>
          <p:cNvSpPr txBox="1"/>
          <p:nvPr>
            <p:ph idx="12"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Times New Roman"/>
              <a:buNone/>
            </a:pPr>
            <a:fld id="{00000000-1234-1234-1234-123412341234}" type="slidenum">
              <a:rPr lang="en-US"/>
              <a:t>‹#›</a:t>
            </a:fld>
            <a:endParaRPr sz="14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7" name="Google Shape;17;p2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ctr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ctr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ctr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8" name="Google Shape;18;p2"/>
          <p:cNvSpPr txBox="1"/>
          <p:nvPr>
            <p:ph idx="10" type="dt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9" name="Google Shape;19;p2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0" name="Google Shape;20;p2"/>
          <p:cNvSpPr txBox="1"/>
          <p:nvPr>
            <p:ph idx="12" type="sldNum"/>
          </p:nvPr>
        </p:nvSpPr>
        <p:spPr>
          <a:xfrm>
            <a:off x="7135400" y="6465500"/>
            <a:ext cx="1905000" cy="313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mparison" type="twoTxTwoObj">
  <p:cSld name="TWO_OBJECTS_WITH_TEXT"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1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1" name="Google Shape;71;p11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indent="-228600" lvl="0" marL="4572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  <a:defRPr b="1"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228600" lvl="1" marL="914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b="1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228600" lvl="2" marL="13716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  <a:defRPr b="1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228600" lvl="3" marL="1828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228600" lvl="4" marL="22860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228600" lvl="5" marL="2743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228600" lvl="6" marL="3200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228600" lvl="7" marL="3657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228600" lvl="8" marL="4114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2" name="Google Shape;72;p11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381000" lvl="0" marL="4572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  <a:defRPr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355600" lvl="1" marL="914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342900" lvl="2" marL="13716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330200" lvl="3" marL="1828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–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330200" lvl="4" marL="22860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330200" lvl="5" marL="2743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330200" lvl="6" marL="3200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330200" lvl="7" marL="3657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330200" lvl="8" marL="4114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3" name="Google Shape;73;p11"/>
          <p:cNvSpPr txBox="1"/>
          <p:nvPr>
            <p:ph idx="3" type="body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indent="-228600" lvl="0" marL="4572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  <a:defRPr b="1"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228600" lvl="1" marL="914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b="1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228600" lvl="2" marL="13716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  <a:defRPr b="1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228600" lvl="3" marL="1828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228600" lvl="4" marL="22860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228600" lvl="5" marL="2743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228600" lvl="6" marL="3200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228600" lvl="7" marL="3657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228600" lvl="8" marL="4114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4" name="Google Shape;74;p11"/>
          <p:cNvSpPr txBox="1"/>
          <p:nvPr>
            <p:ph idx="4" type="body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381000" lvl="0" marL="4572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  <a:defRPr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355600" lvl="1" marL="914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342900" lvl="2" marL="13716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330200" lvl="3" marL="1828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–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330200" lvl="4" marL="22860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330200" lvl="5" marL="2743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330200" lvl="6" marL="3200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330200" lvl="7" marL="3657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330200" lvl="8" marL="4114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5" name="Google Shape;75;p11"/>
          <p:cNvSpPr txBox="1"/>
          <p:nvPr>
            <p:ph idx="10" type="dt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6" name="Google Shape;76;p11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7" name="Google Shape;77;p11"/>
          <p:cNvSpPr txBox="1"/>
          <p:nvPr>
            <p:ph idx="12" type="sldNum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2"/>
          <p:cNvSpPr txBox="1"/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0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80" name="Google Shape;80;p12"/>
          <p:cNvSpPr txBox="1"/>
          <p:nvPr>
            <p:ph idx="1" type="body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indent="-228600" lvl="0" marL="457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228600" lvl="1" marL="9144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228600" lvl="2" marL="1371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228600" lvl="3" marL="18288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228600" lvl="4" marL="22860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228600" lvl="5" marL="27432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228600" lvl="6" marL="32004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228600" lvl="7" marL="36576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228600" lvl="8" marL="41148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81" name="Google Shape;81;p12"/>
          <p:cNvSpPr txBox="1"/>
          <p:nvPr>
            <p:ph idx="10" type="dt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82" name="Google Shape;82;p12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83" name="Google Shape;83;p12"/>
          <p:cNvSpPr txBox="1"/>
          <p:nvPr>
            <p:ph idx="12" type="sldNum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Content" type="obj">
  <p:cSld name="OBJEC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 txBox="1"/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3" name="Google Shape;23;p3"/>
          <p:cNvSpPr txBox="1"/>
          <p:nvPr>
            <p:ph idx="1" type="body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Char char="•"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–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4" name="Google Shape;24;p3"/>
          <p:cNvSpPr txBox="1"/>
          <p:nvPr>
            <p:ph idx="10" type="dt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5" name="Google Shape;25;p3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6" name="Google Shape;26;p3"/>
          <p:cNvSpPr txBox="1"/>
          <p:nvPr>
            <p:ph idx="12" type="sldNum"/>
          </p:nvPr>
        </p:nvSpPr>
        <p:spPr>
          <a:xfrm>
            <a:off x="7155125" y="6495100"/>
            <a:ext cx="1905000" cy="293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4"/>
          <p:cNvSpPr txBox="1"/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9" name="Google Shape;29;p4"/>
          <p:cNvSpPr txBox="1"/>
          <p:nvPr>
            <p:ph idx="10" type="dt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0" name="Google Shape;30;p4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1" name="Google Shape;31;p4"/>
          <p:cNvSpPr txBox="1"/>
          <p:nvPr>
            <p:ph idx="12" type="sldNum"/>
          </p:nvPr>
        </p:nvSpPr>
        <p:spPr>
          <a:xfrm>
            <a:off x="7145275" y="6495100"/>
            <a:ext cx="1905000" cy="284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wo Content" type="twoObj">
  <p:cSld name="TWO_OBJECTS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5"/>
          <p:cNvSpPr txBox="1"/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4" name="Google Shape;34;p5"/>
          <p:cNvSpPr txBox="1"/>
          <p:nvPr>
            <p:ph idx="1" type="body"/>
          </p:nvPr>
        </p:nvSpPr>
        <p:spPr>
          <a:xfrm>
            <a:off x="685800" y="1981200"/>
            <a:ext cx="38100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406400" lvl="0" marL="4572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•"/>
              <a:defRPr sz="2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381000" lvl="1" marL="9144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–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355600" lvl="2" marL="1371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342900" lvl="3" marL="18288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–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342900" lvl="4" marL="22860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342900" lvl="5" marL="27432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342900" lvl="6" marL="32004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342900" lvl="7" marL="36576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342900" lvl="8" marL="41148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5" name="Google Shape;35;p5"/>
          <p:cNvSpPr txBox="1"/>
          <p:nvPr>
            <p:ph idx="2" type="body"/>
          </p:nvPr>
        </p:nvSpPr>
        <p:spPr>
          <a:xfrm>
            <a:off x="4648200" y="1981200"/>
            <a:ext cx="38100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406400" lvl="0" marL="4572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•"/>
              <a:defRPr sz="2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381000" lvl="1" marL="9144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–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355600" lvl="2" marL="1371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342900" lvl="3" marL="18288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–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342900" lvl="4" marL="22860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342900" lvl="5" marL="27432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342900" lvl="6" marL="32004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342900" lvl="7" marL="36576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342900" lvl="8" marL="41148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6" name="Google Shape;36;p5"/>
          <p:cNvSpPr txBox="1"/>
          <p:nvPr>
            <p:ph idx="10" type="dt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7" name="Google Shape;37;p5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8" name="Google Shape;38;p5"/>
          <p:cNvSpPr txBox="1"/>
          <p:nvPr>
            <p:ph idx="12" type="sldNum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6"/>
          <p:cNvSpPr txBox="1"/>
          <p:nvPr>
            <p:ph idx="10" type="dt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1" name="Google Shape;41;p6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2" name="Google Shape;42;p6"/>
          <p:cNvSpPr txBox="1"/>
          <p:nvPr>
            <p:ph idx="12" type="sldNum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Vertical Title and Text" type="vertTitleAndTx">
  <p:cSld name="VERTICAL_TITLE_AND_VERTICAL_TEXT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7"/>
          <p:cNvSpPr txBox="1"/>
          <p:nvPr>
            <p:ph type="title"/>
          </p:nvPr>
        </p:nvSpPr>
        <p:spPr>
          <a:xfrm rot="5400000">
            <a:off x="4743450" y="2381250"/>
            <a:ext cx="5486400" cy="1943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5" name="Google Shape;45;p7"/>
          <p:cNvSpPr txBox="1"/>
          <p:nvPr>
            <p:ph idx="1" type="body"/>
          </p:nvPr>
        </p:nvSpPr>
        <p:spPr>
          <a:xfrm rot="5400000">
            <a:off x="781050" y="514350"/>
            <a:ext cx="5486400" cy="567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Char char="•"/>
              <a:defRPr sz="3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–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6" name="Google Shape;46;p7"/>
          <p:cNvSpPr txBox="1"/>
          <p:nvPr>
            <p:ph idx="10" type="dt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7" name="Google Shape;47;p7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8" name="Google Shape;48;p7"/>
          <p:cNvSpPr txBox="1"/>
          <p:nvPr>
            <p:ph idx="12" type="sldNum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Vertical Text" type="vertTx">
  <p:cSld name="VERTICAL_TEXT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8"/>
          <p:cNvSpPr txBox="1"/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1" name="Google Shape;51;p8"/>
          <p:cNvSpPr txBox="1"/>
          <p:nvPr>
            <p:ph idx="1" type="body"/>
          </p:nvPr>
        </p:nvSpPr>
        <p:spPr>
          <a:xfrm rot="5400000">
            <a:off x="2514600" y="152400"/>
            <a:ext cx="4114800" cy="7772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Char char="•"/>
              <a:defRPr sz="3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–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2" name="Google Shape;52;p8"/>
          <p:cNvSpPr txBox="1"/>
          <p:nvPr>
            <p:ph idx="10" type="dt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3" name="Google Shape;53;p8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4" name="Google Shape;54;p8"/>
          <p:cNvSpPr txBox="1"/>
          <p:nvPr>
            <p:ph idx="12" type="sldNum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Picture with Caption" type="picTx">
  <p:cSld name="PICTURE_WITH_CAPTION_TEXT"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9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7" name="Google Shape;57;p9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  <a:defRPr sz="3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8" name="Google Shape;58;p9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228600" lvl="0" marL="4572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228600" lvl="1" marL="914400" marR="0" rtl="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228600" lvl="2" marL="1371600" marR="0" rtl="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Times New Roman"/>
              <a:buNone/>
              <a:defRPr b="0" i="0" sz="1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228600" lvl="3" marL="18288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228600" lvl="4" marL="22860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228600" lvl="5" marL="27432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228600" lvl="6" marL="32004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228600" lvl="7" marL="36576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228600" lvl="8" marL="41148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9" name="Google Shape;59;p9"/>
          <p:cNvSpPr txBox="1"/>
          <p:nvPr>
            <p:ph idx="10" type="dt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0" name="Google Shape;60;p9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1" name="Google Shape;61;p9"/>
          <p:cNvSpPr txBox="1"/>
          <p:nvPr>
            <p:ph idx="12" type="sldNum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ntent with Caption" type="objTx">
  <p:cSld name="OBJECT_WITH_CAPTION_TEXT"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0"/>
          <p:cNvSpPr txBox="1"/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4" name="Google Shape;64;p10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Char char="•"/>
              <a:defRPr sz="3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–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5" name="Google Shape;65;p10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228600" lvl="0" marL="4572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228600" lvl="1" marL="914400" marR="0" rtl="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228600" lvl="2" marL="1371600" marR="0" rtl="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Times New Roman"/>
              <a:buNone/>
              <a:defRPr b="0" i="0" sz="1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228600" lvl="3" marL="18288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228600" lvl="4" marL="22860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228600" lvl="5" marL="27432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228600" lvl="6" marL="32004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228600" lvl="7" marL="36576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228600" lvl="8" marL="41148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6" name="Google Shape;66;p10"/>
          <p:cNvSpPr txBox="1"/>
          <p:nvPr>
            <p:ph idx="10" type="dt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7" name="Google Shape;67;p10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8" name="Google Shape;68;p10"/>
          <p:cNvSpPr txBox="1"/>
          <p:nvPr>
            <p:ph idx="12" type="sldNum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/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1" name="Google Shape;11;p1"/>
          <p:cNvSpPr txBox="1"/>
          <p:nvPr>
            <p:ph idx="1" type="body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Char char="•"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–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2" name="Google Shape;12;p1"/>
          <p:cNvSpPr txBox="1"/>
          <p:nvPr>
            <p:ph idx="10" type="dt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3" name="Google Shape;13;p1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4" name="Google Shape;14;p1"/>
          <p:cNvSpPr txBox="1"/>
          <p:nvPr>
            <p:ph idx="12" type="sldNum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2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3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4.pn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1.pn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1.png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_rels/slide3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/Relationships>
</file>

<file path=ppt/slides/_rels/slide3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/Relationships>
</file>

<file path=ppt/slides/_rels/slide3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/Relationships>
</file>

<file path=ppt/slides/_rels/slide3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3.xml"/></Relationships>
</file>

<file path=ppt/slides/_rels/slide3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4.xml"/></Relationships>
</file>

<file path=ppt/slides/_rels/slide3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5.xml"/></Relationships>
</file>

<file path=ppt/slides/_rels/slide3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6.xml"/></Relationships>
</file>

<file path=ppt/slides/_rels/slide3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7.xml"/></Relationships>
</file>

<file path=ppt/slides/_rels/slide3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8.xml"/><Relationship Id="rId3" Type="http://schemas.openxmlformats.org/officeDocument/2006/relationships/image" Target="../media/image5.png"/></Relationships>
</file>

<file path=ppt/slides/_rels/slide3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9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4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0.xml"/></Relationships>
</file>

<file path=ppt/slides/_rels/slide4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1.xml"/></Relationships>
</file>

<file path=ppt/slides/_rels/slide4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2.xml"/></Relationships>
</file>

<file path=ppt/slides/_rels/slide4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3.xml"/></Relationships>
</file>

<file path=ppt/slides/_rels/slide4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3"/>
          <p:cNvSpPr txBox="1"/>
          <p:nvPr>
            <p:ph type="ctrTitle"/>
          </p:nvPr>
        </p:nvSpPr>
        <p:spPr>
          <a:xfrm>
            <a:off x="685800" y="169227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Times New Roman"/>
              <a:buNone/>
            </a:pPr>
            <a:r>
              <a:rPr lang="en-US"/>
              <a:t>Propositional Logic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Times New Roman"/>
              <a:buNone/>
            </a:pPr>
            <a:r>
              <a:rPr lang="en-US"/>
              <a:t>and Resolution</a:t>
            </a:r>
            <a:endParaRPr/>
          </a:p>
        </p:txBody>
      </p:sp>
      <p:sp>
        <p:nvSpPr>
          <p:cNvPr id="89" name="Google Shape;89;p13"/>
          <p:cNvSpPr txBox="1"/>
          <p:nvPr>
            <p:ph idx="1" type="subTitle"/>
          </p:nvPr>
        </p:nvSpPr>
        <p:spPr>
          <a:xfrm>
            <a:off x="714375" y="3448050"/>
            <a:ext cx="7915275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rPr lang="en-US" sz="2400"/>
              <a:t>Dave Touretzky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t/>
            </a:r>
            <a:endParaRPr b="0" i="0" sz="28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b="0" i="1" lang="en-US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Read </a:t>
            </a:r>
            <a:r>
              <a:rPr i="1" lang="en-US" sz="2800"/>
              <a:t>Sections 7.1 - 7.5</a:t>
            </a:r>
            <a:r>
              <a:rPr b="0" i="1" lang="en-US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of Russell &amp; Norvig</a:t>
            </a:r>
            <a:endParaRPr/>
          </a:p>
          <a:p>
            <a:pPr indent="0" lvl="0" marL="0" marR="0" rtl="0" algn="ctr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t/>
            </a:r>
            <a:endParaRPr b="0" i="1" sz="28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22"/>
          <p:cNvSpPr txBox="1"/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Semantics: Entailment</a:t>
            </a:r>
            <a:endParaRPr/>
          </a:p>
        </p:txBody>
      </p:sp>
      <p:sp>
        <p:nvSpPr>
          <p:cNvPr id="177" name="Google Shape;177;p22"/>
          <p:cNvSpPr txBox="1"/>
          <p:nvPr>
            <p:ph idx="1" type="body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431800" lvl="0" marL="457200" rtl="0" algn="l">
              <a:spcBef>
                <a:spcPts val="640"/>
              </a:spcBef>
              <a:spcAft>
                <a:spcPts val="0"/>
              </a:spcAft>
              <a:buSzPts val="3200"/>
              <a:buChar char="•"/>
            </a:pPr>
            <a:r>
              <a:rPr lang="en-US"/>
              <a:t>𝛂 ⊨ 𝛃 if and only if, in every model in which 𝛂 is true, 𝛃 is also true.</a:t>
            </a:r>
            <a:br>
              <a:rPr lang="en-US"/>
            </a:br>
            <a:endParaRPr/>
          </a:p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SzPts val="3200"/>
              <a:buChar char="•"/>
            </a:pPr>
            <a:r>
              <a:rPr lang="en-US"/>
              <a:t>M(𝛂) denotes the set of all models of 𝛂.</a:t>
            </a:r>
            <a:br>
              <a:rPr lang="en-US"/>
            </a:br>
            <a:endParaRPr/>
          </a:p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SzPts val="3200"/>
              <a:buChar char="•"/>
            </a:pPr>
            <a:r>
              <a:rPr lang="en-US"/>
              <a:t>𝛂 ⊨ 𝛃  means M(𝛂) ⊆ M(𝛃)</a:t>
            </a:r>
            <a:endParaRPr/>
          </a:p>
        </p:txBody>
      </p:sp>
      <p:sp>
        <p:nvSpPr>
          <p:cNvPr id="178" name="Google Shape;178;p22"/>
          <p:cNvSpPr txBox="1"/>
          <p:nvPr>
            <p:ph idx="12" type="sldNum"/>
          </p:nvPr>
        </p:nvSpPr>
        <p:spPr>
          <a:xfrm>
            <a:off x="7155125" y="6495100"/>
            <a:ext cx="1905000" cy="2937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23"/>
          <p:cNvSpPr txBox="1"/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Semantics: Grounding</a:t>
            </a:r>
            <a:endParaRPr/>
          </a:p>
        </p:txBody>
      </p:sp>
      <p:sp>
        <p:nvSpPr>
          <p:cNvPr id="185" name="Google Shape;185;p23"/>
          <p:cNvSpPr txBox="1"/>
          <p:nvPr>
            <p:ph idx="12" type="sldNum"/>
          </p:nvPr>
        </p:nvSpPr>
        <p:spPr>
          <a:xfrm>
            <a:off x="7155125" y="6495100"/>
            <a:ext cx="1905000" cy="2937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186" name="Google Shape;186;p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38200" y="2886075"/>
            <a:ext cx="7620000" cy="2305050"/>
          </a:xfrm>
          <a:prstGeom prst="rect">
            <a:avLst/>
          </a:prstGeom>
          <a:noFill/>
          <a:ln>
            <a:noFill/>
          </a:ln>
        </p:spPr>
      </p:pic>
      <p:sp>
        <p:nvSpPr>
          <p:cNvPr id="187" name="Google Shape;187;p23"/>
          <p:cNvSpPr txBox="1"/>
          <p:nvPr/>
        </p:nvSpPr>
        <p:spPr>
          <a:xfrm>
            <a:off x="4389575" y="3085525"/>
            <a:ext cx="780000" cy="244500"/>
          </a:xfrm>
          <a:prstGeom prst="rect">
            <a:avLst/>
          </a:prstGeom>
          <a:solidFill>
            <a:srgbClr val="FF0000">
              <a:alpha val="27690"/>
            </a:srgbClr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8" name="Google Shape;188;p23"/>
          <p:cNvSpPr txBox="1"/>
          <p:nvPr/>
        </p:nvSpPr>
        <p:spPr>
          <a:xfrm>
            <a:off x="4366288" y="4861400"/>
            <a:ext cx="908100" cy="244500"/>
          </a:xfrm>
          <a:prstGeom prst="rect">
            <a:avLst/>
          </a:prstGeom>
          <a:solidFill>
            <a:srgbClr val="FF0000">
              <a:alpha val="27690"/>
            </a:srgbClr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93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p24"/>
          <p:cNvSpPr txBox="1"/>
          <p:nvPr>
            <p:ph type="title"/>
          </p:nvPr>
        </p:nvSpPr>
        <p:spPr>
          <a:xfrm>
            <a:off x="685800" y="152400"/>
            <a:ext cx="7772400" cy="11430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Inference By Model Checking</a:t>
            </a:r>
            <a:endParaRPr/>
          </a:p>
        </p:txBody>
      </p:sp>
      <p:sp>
        <p:nvSpPr>
          <p:cNvPr id="195" name="Google Shape;195;p24"/>
          <p:cNvSpPr txBox="1"/>
          <p:nvPr>
            <p:ph idx="1" type="body"/>
          </p:nvPr>
        </p:nvSpPr>
        <p:spPr>
          <a:xfrm>
            <a:off x="5360150" y="1600200"/>
            <a:ext cx="3716400" cy="48075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640"/>
              </a:spcBef>
              <a:spcAft>
                <a:spcPts val="0"/>
              </a:spcAft>
              <a:buNone/>
            </a:pPr>
            <a:r>
              <a:rPr lang="en-US" sz="2800"/>
              <a:t>At 1,1: nothing.</a:t>
            </a:r>
            <a:endParaRPr sz="2800"/>
          </a:p>
          <a:p>
            <a:pPr indent="0" lvl="0" marL="0" rtl="0" algn="l">
              <a:spcBef>
                <a:spcPts val="640"/>
              </a:spcBef>
              <a:spcAft>
                <a:spcPts val="0"/>
              </a:spcAft>
              <a:buNone/>
            </a:pPr>
            <a:r>
              <a:rPr lang="en-US" sz="2800"/>
              <a:t>	¬P</a:t>
            </a:r>
            <a:r>
              <a:rPr baseline="-25000" lang="en-US" sz="2800"/>
              <a:t>1,1  </a:t>
            </a:r>
            <a:r>
              <a:rPr lang="en-US" sz="2800"/>
              <a:t>, ¬B</a:t>
            </a:r>
            <a:r>
              <a:rPr baseline="-25000" lang="en-US" sz="2800"/>
              <a:t>1,1</a:t>
            </a:r>
            <a:endParaRPr sz="2800"/>
          </a:p>
          <a:p>
            <a:pPr indent="0" lvl="0" marL="0" rtl="0" algn="l">
              <a:spcBef>
                <a:spcPts val="640"/>
              </a:spcBef>
              <a:spcAft>
                <a:spcPts val="0"/>
              </a:spcAft>
              <a:buNone/>
            </a:pPr>
            <a:r>
              <a:rPr lang="en-US" sz="2800"/>
              <a:t>At 2,1: breeze</a:t>
            </a:r>
            <a:endParaRPr sz="2800"/>
          </a:p>
          <a:p>
            <a:pPr indent="0" lvl="0" marL="0" rtl="0" algn="l">
              <a:spcBef>
                <a:spcPts val="640"/>
              </a:spcBef>
              <a:spcAft>
                <a:spcPts val="0"/>
              </a:spcAft>
              <a:buNone/>
            </a:pPr>
            <a:r>
              <a:rPr lang="en-US" sz="2800"/>
              <a:t>     B</a:t>
            </a:r>
            <a:r>
              <a:rPr baseline="-25000" lang="en-US" sz="2800"/>
              <a:t>2,1 </a:t>
            </a:r>
            <a:r>
              <a:rPr lang="en-US" sz="2800"/>
              <a:t> , </a:t>
            </a:r>
            <a:r>
              <a:rPr lang="en-US" sz="2800"/>
              <a:t>¬P</a:t>
            </a:r>
            <a:r>
              <a:rPr baseline="-25000" lang="en-US" sz="2800"/>
              <a:t>2,1</a:t>
            </a:r>
            <a:endParaRPr sz="2800"/>
          </a:p>
          <a:p>
            <a:pPr indent="0" lvl="0" marL="0" rtl="0" algn="l">
              <a:spcBef>
                <a:spcPts val="640"/>
              </a:spcBef>
              <a:spcAft>
                <a:spcPts val="0"/>
              </a:spcAft>
              <a:buNone/>
            </a:pPr>
            <a:r>
              <a:t/>
            </a:r>
            <a:endParaRPr sz="2800"/>
          </a:p>
          <a:p>
            <a:pPr indent="0" lvl="0" marL="0" rtl="0" algn="l">
              <a:spcBef>
                <a:spcPts val="640"/>
              </a:spcBef>
              <a:spcAft>
                <a:spcPts val="0"/>
              </a:spcAft>
              <a:buNone/>
            </a:pPr>
            <a:r>
              <a:rPr lang="en-US" sz="2800"/>
              <a:t>Constraints:</a:t>
            </a:r>
            <a:endParaRPr sz="2800"/>
          </a:p>
          <a:p>
            <a:pPr indent="0" lvl="0" marL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800"/>
              <a:t>P</a:t>
            </a:r>
            <a:r>
              <a:rPr baseline="-25000" lang="en-US" sz="2800"/>
              <a:t>2,1</a:t>
            </a:r>
            <a:r>
              <a:rPr lang="en-US" sz="2800"/>
              <a:t>⇒ B</a:t>
            </a:r>
            <a:r>
              <a:rPr baseline="-25000" lang="en-US" sz="2800"/>
              <a:t>1,1</a:t>
            </a:r>
            <a:r>
              <a:rPr lang="en-US" sz="2800"/>
              <a:t>∧B</a:t>
            </a:r>
            <a:r>
              <a:rPr baseline="-25000" lang="en-US" sz="2800"/>
              <a:t>2,2</a:t>
            </a:r>
            <a:r>
              <a:rPr lang="en-US" sz="2800"/>
              <a:t>∧ B</a:t>
            </a:r>
            <a:r>
              <a:rPr baseline="-25000" lang="en-US" sz="2800"/>
              <a:t>3,1</a:t>
            </a:r>
            <a:endParaRPr sz="2800"/>
          </a:p>
          <a:p>
            <a:pPr indent="0" lvl="0" marL="0" rtl="0" algn="l">
              <a:spcBef>
                <a:spcPts val="640"/>
              </a:spcBef>
              <a:spcAft>
                <a:spcPts val="0"/>
              </a:spcAft>
              <a:buNone/>
            </a:pPr>
            <a:r>
              <a:rPr lang="en-US" sz="2800"/>
              <a:t>B</a:t>
            </a:r>
            <a:r>
              <a:rPr baseline="-25000" lang="en-US" sz="2800"/>
              <a:t>2,1</a:t>
            </a:r>
            <a:r>
              <a:rPr lang="en-US" sz="2800"/>
              <a:t>⇔ P</a:t>
            </a:r>
            <a:r>
              <a:rPr baseline="-25000" lang="en-US" sz="2800"/>
              <a:t>1,1</a:t>
            </a:r>
            <a:r>
              <a:rPr lang="en-US" sz="2800"/>
              <a:t>∨</a:t>
            </a:r>
            <a:r>
              <a:rPr lang="en-US" sz="2800"/>
              <a:t> P</a:t>
            </a:r>
            <a:r>
              <a:rPr baseline="-25000" lang="en-US" sz="2800"/>
              <a:t>2,2</a:t>
            </a:r>
            <a:r>
              <a:rPr lang="en-US" sz="2800"/>
              <a:t> ∨P</a:t>
            </a:r>
            <a:r>
              <a:rPr baseline="-25000" lang="en-US" sz="2800"/>
              <a:t>3,1</a:t>
            </a:r>
            <a:endParaRPr baseline="-25000" sz="2800"/>
          </a:p>
        </p:txBody>
      </p:sp>
      <p:sp>
        <p:nvSpPr>
          <p:cNvPr id="196" name="Google Shape;196;p24"/>
          <p:cNvSpPr txBox="1"/>
          <p:nvPr>
            <p:ph idx="12" type="sldNum"/>
          </p:nvPr>
        </p:nvSpPr>
        <p:spPr>
          <a:xfrm>
            <a:off x="7155125" y="6495100"/>
            <a:ext cx="1905000" cy="2937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197" name="Google Shape;197;p2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09288" y="1981200"/>
            <a:ext cx="5057775" cy="3914775"/>
          </a:xfrm>
          <a:prstGeom prst="rect">
            <a:avLst/>
          </a:prstGeom>
          <a:noFill/>
          <a:ln>
            <a:noFill/>
          </a:ln>
        </p:spPr>
      </p:pic>
      <p:sp>
        <p:nvSpPr>
          <p:cNvPr id="198" name="Google Shape;198;p24"/>
          <p:cNvSpPr/>
          <p:nvPr/>
        </p:nvSpPr>
        <p:spPr>
          <a:xfrm>
            <a:off x="7956750" y="2270475"/>
            <a:ext cx="523800" cy="1690200"/>
          </a:xfrm>
          <a:prstGeom prst="rightBrace">
            <a:avLst>
              <a:gd fmla="val 8333" name="adj1"/>
              <a:gd fmla="val 50000" name="adj2"/>
            </a:avLst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9" name="Google Shape;199;p24"/>
          <p:cNvSpPr txBox="1"/>
          <p:nvPr/>
        </p:nvSpPr>
        <p:spPr>
          <a:xfrm>
            <a:off x="8472350" y="2815876"/>
            <a:ext cx="770100" cy="628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/>
              <a:t>KB</a:t>
            </a:r>
            <a:endParaRPr sz="2400"/>
          </a:p>
        </p:txBody>
      </p:sp>
      <p:cxnSp>
        <p:nvCxnSpPr>
          <p:cNvPr id="200" name="Google Shape;200;p24"/>
          <p:cNvCxnSpPr/>
          <p:nvPr/>
        </p:nvCxnSpPr>
        <p:spPr>
          <a:xfrm>
            <a:off x="5368675" y="1734875"/>
            <a:ext cx="0" cy="47271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201" name="Google Shape;201;p24"/>
          <p:cNvSpPr txBox="1"/>
          <p:nvPr/>
        </p:nvSpPr>
        <p:spPr>
          <a:xfrm>
            <a:off x="2119125" y="1154450"/>
            <a:ext cx="2695500" cy="826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𝛂</a:t>
            </a:r>
            <a:r>
              <a:rPr baseline="-25000" lang="en-US"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</a:t>
            </a:r>
            <a:r>
              <a:rPr lang="en-US"/>
              <a:t>is models with no pit at 1,2.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𝛂</a:t>
            </a:r>
            <a:r>
              <a:rPr baseline="-25000" lang="en-US"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</a:t>
            </a:r>
            <a:r>
              <a:rPr lang="en-US"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= M(¬P</a:t>
            </a:r>
            <a:r>
              <a:rPr baseline="-25000" lang="en-US"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1,2</a:t>
            </a:r>
            <a:r>
              <a:rPr lang="en-US"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)</a:t>
            </a:r>
            <a:endParaRPr/>
          </a:p>
        </p:txBody>
      </p:sp>
      <p:cxnSp>
        <p:nvCxnSpPr>
          <p:cNvPr id="202" name="Google Shape;202;p24"/>
          <p:cNvCxnSpPr>
            <a:stCxn id="201" idx="1"/>
          </p:cNvCxnSpPr>
          <p:nvPr/>
        </p:nvCxnSpPr>
        <p:spPr>
          <a:xfrm flipH="1">
            <a:off x="1734825" y="1567850"/>
            <a:ext cx="384300" cy="4641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203" name="Google Shape;203;p24"/>
          <p:cNvCxnSpPr/>
          <p:nvPr/>
        </p:nvCxnSpPr>
        <p:spPr>
          <a:xfrm rot="10800000">
            <a:off x="1269150" y="5600600"/>
            <a:ext cx="669600" cy="6717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204" name="Google Shape;204;p24"/>
          <p:cNvSpPr txBox="1"/>
          <p:nvPr/>
        </p:nvSpPr>
        <p:spPr>
          <a:xfrm>
            <a:off x="1384825" y="6182675"/>
            <a:ext cx="4059900" cy="67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All models consistent with KB and constraints.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M(KB) </a:t>
            </a:r>
            <a:r>
              <a:rPr lang="en-US"/>
              <a:t>⊆ </a:t>
            </a:r>
            <a:r>
              <a:rPr lang="en-US">
                <a:solidFill>
                  <a:schemeClr val="dk1"/>
                </a:solidFill>
              </a:rPr>
              <a:t>M(</a:t>
            </a:r>
            <a:r>
              <a:rPr lang="en-US"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𝛂</a:t>
            </a:r>
            <a:r>
              <a:rPr baseline="-25000" lang="en-US"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</a:t>
            </a:r>
            <a:r>
              <a:rPr lang="en-US"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) so </a:t>
            </a:r>
            <a:r>
              <a:rPr lang="en-US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KB ⊧ 𝛂</a:t>
            </a:r>
            <a:r>
              <a:rPr baseline="-25000" lang="en-US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</a:t>
            </a:r>
            <a:r>
              <a:rPr lang="en-US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 Conclude ¬ P</a:t>
            </a:r>
            <a:r>
              <a:rPr baseline="-25000" lang="en-US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1,2</a:t>
            </a:r>
            <a:r>
              <a:rPr lang="en-US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</a:t>
            </a:r>
            <a:endParaRPr/>
          </a:p>
        </p:txBody>
      </p:sp>
      <p:sp>
        <p:nvSpPr>
          <p:cNvPr id="205" name="Google Shape;205;p24"/>
          <p:cNvSpPr/>
          <p:nvPr/>
        </p:nvSpPr>
        <p:spPr>
          <a:xfrm>
            <a:off x="2357850" y="3816337"/>
            <a:ext cx="144300" cy="144300"/>
          </a:xfrm>
          <a:prstGeom prst="ellipse">
            <a:avLst/>
          </a:prstGeom>
          <a:solidFill>
            <a:srgbClr val="00FF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6" name="Google Shape;206;p24"/>
          <p:cNvSpPr/>
          <p:nvPr/>
        </p:nvSpPr>
        <p:spPr>
          <a:xfrm>
            <a:off x="1062450" y="4830375"/>
            <a:ext cx="144300" cy="144300"/>
          </a:xfrm>
          <a:prstGeom prst="ellipse">
            <a:avLst/>
          </a:prstGeom>
          <a:solidFill>
            <a:srgbClr val="00FF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7" name="Google Shape;207;p24"/>
          <p:cNvSpPr/>
          <p:nvPr/>
        </p:nvSpPr>
        <p:spPr>
          <a:xfrm>
            <a:off x="770838" y="3716690"/>
            <a:ext cx="144300" cy="144300"/>
          </a:xfrm>
          <a:prstGeom prst="ellipse">
            <a:avLst/>
          </a:prstGeom>
          <a:solidFill>
            <a:srgbClr val="00FF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8" name="Google Shape;208;p24"/>
          <p:cNvSpPr/>
          <p:nvPr/>
        </p:nvSpPr>
        <p:spPr>
          <a:xfrm>
            <a:off x="1519650" y="2507748"/>
            <a:ext cx="144300" cy="144300"/>
          </a:xfrm>
          <a:prstGeom prst="ellipse">
            <a:avLst/>
          </a:prstGeom>
          <a:solidFill>
            <a:srgbClr val="00FF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9" name="Google Shape;209;p24"/>
          <p:cNvSpPr/>
          <p:nvPr/>
        </p:nvSpPr>
        <p:spPr>
          <a:xfrm>
            <a:off x="2689027" y="3816337"/>
            <a:ext cx="144300" cy="144300"/>
          </a:xfrm>
          <a:prstGeom prst="ellipse">
            <a:avLst/>
          </a:prstGeom>
          <a:noFill/>
          <a:ln cap="flat" cmpd="sng" w="9525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0" name="Google Shape;210;p24"/>
          <p:cNvSpPr/>
          <p:nvPr/>
        </p:nvSpPr>
        <p:spPr>
          <a:xfrm>
            <a:off x="3020204" y="4144583"/>
            <a:ext cx="144300" cy="144300"/>
          </a:xfrm>
          <a:prstGeom prst="ellipse">
            <a:avLst/>
          </a:prstGeom>
          <a:noFill/>
          <a:ln cap="flat" cmpd="sng" w="9525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1" name="Google Shape;211;p24"/>
          <p:cNvSpPr/>
          <p:nvPr/>
        </p:nvSpPr>
        <p:spPr>
          <a:xfrm>
            <a:off x="2360781" y="4144583"/>
            <a:ext cx="144300" cy="144300"/>
          </a:xfrm>
          <a:prstGeom prst="ellipse">
            <a:avLst/>
          </a:prstGeom>
          <a:noFill/>
          <a:ln cap="flat" cmpd="sng" w="9525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16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Google Shape;217;p25"/>
          <p:cNvSpPr txBox="1"/>
          <p:nvPr>
            <p:ph type="title"/>
          </p:nvPr>
        </p:nvSpPr>
        <p:spPr>
          <a:xfrm>
            <a:off x="685800" y="152400"/>
            <a:ext cx="7772400" cy="11430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Inference By Model Checking</a:t>
            </a:r>
            <a:endParaRPr/>
          </a:p>
        </p:txBody>
      </p:sp>
      <p:sp>
        <p:nvSpPr>
          <p:cNvPr id="218" name="Google Shape;218;p25"/>
          <p:cNvSpPr txBox="1"/>
          <p:nvPr>
            <p:ph idx="1" type="body"/>
          </p:nvPr>
        </p:nvSpPr>
        <p:spPr>
          <a:xfrm>
            <a:off x="5387125" y="1600200"/>
            <a:ext cx="3689700" cy="48075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640"/>
              </a:spcBef>
              <a:spcAft>
                <a:spcPts val="0"/>
              </a:spcAft>
              <a:buNone/>
            </a:pPr>
            <a:r>
              <a:rPr lang="en-US" sz="2800"/>
              <a:t>At 1,1: nothing.</a:t>
            </a:r>
            <a:endParaRPr sz="2800"/>
          </a:p>
          <a:p>
            <a:pPr indent="0" lvl="0" marL="0" rtl="0" algn="l">
              <a:spcBef>
                <a:spcPts val="640"/>
              </a:spcBef>
              <a:spcAft>
                <a:spcPts val="0"/>
              </a:spcAft>
              <a:buNone/>
            </a:pPr>
            <a:r>
              <a:rPr lang="en-US" sz="2800"/>
              <a:t>	¬P</a:t>
            </a:r>
            <a:r>
              <a:rPr baseline="-25000" lang="en-US" sz="2800"/>
              <a:t>1,1  </a:t>
            </a:r>
            <a:r>
              <a:rPr lang="en-US" sz="2800"/>
              <a:t>, ¬B</a:t>
            </a:r>
            <a:r>
              <a:rPr baseline="-25000" lang="en-US" sz="2800"/>
              <a:t>1,1</a:t>
            </a:r>
            <a:endParaRPr sz="2800"/>
          </a:p>
          <a:p>
            <a:pPr indent="0" lvl="0" marL="0" rtl="0" algn="l">
              <a:spcBef>
                <a:spcPts val="640"/>
              </a:spcBef>
              <a:spcAft>
                <a:spcPts val="0"/>
              </a:spcAft>
              <a:buNone/>
            </a:pPr>
            <a:r>
              <a:rPr lang="en-US" sz="2800"/>
              <a:t>At 2,1: breeze</a:t>
            </a:r>
            <a:endParaRPr sz="2800"/>
          </a:p>
          <a:p>
            <a:pPr indent="0" lvl="0" marL="0" rtl="0" algn="l">
              <a:spcBef>
                <a:spcPts val="640"/>
              </a:spcBef>
              <a:spcAft>
                <a:spcPts val="0"/>
              </a:spcAft>
              <a:buNone/>
            </a:pPr>
            <a:r>
              <a:rPr lang="en-US" sz="2800"/>
              <a:t>     B</a:t>
            </a:r>
            <a:r>
              <a:rPr baseline="-25000" lang="en-US" sz="2800"/>
              <a:t>2,1 </a:t>
            </a:r>
            <a:r>
              <a:rPr lang="en-US" sz="2800"/>
              <a:t> , ¬P</a:t>
            </a:r>
            <a:r>
              <a:rPr baseline="-25000" lang="en-US" sz="2800"/>
              <a:t>2,1</a:t>
            </a:r>
            <a:endParaRPr sz="2800"/>
          </a:p>
          <a:p>
            <a:pPr indent="0" lvl="0" marL="0" rtl="0" algn="l">
              <a:spcBef>
                <a:spcPts val="640"/>
              </a:spcBef>
              <a:spcAft>
                <a:spcPts val="0"/>
              </a:spcAft>
              <a:buNone/>
            </a:pPr>
            <a:r>
              <a:t/>
            </a:r>
            <a:endParaRPr sz="2800"/>
          </a:p>
          <a:p>
            <a:pPr indent="0" lvl="0" marL="0" rtl="0" algn="l">
              <a:spcBef>
                <a:spcPts val="640"/>
              </a:spcBef>
              <a:spcAft>
                <a:spcPts val="0"/>
              </a:spcAft>
              <a:buNone/>
            </a:pPr>
            <a:r>
              <a:rPr lang="en-US" sz="2800"/>
              <a:t>Constraints:</a:t>
            </a:r>
            <a:endParaRPr sz="2800"/>
          </a:p>
          <a:p>
            <a:pPr indent="0" lvl="0" marL="0" rtl="0" algn="l">
              <a:spcBef>
                <a:spcPts val="640"/>
              </a:spcBef>
              <a:spcAft>
                <a:spcPts val="0"/>
              </a:spcAft>
              <a:buNone/>
            </a:pPr>
            <a:r>
              <a:rPr lang="en-US" sz="2800"/>
              <a:t>P</a:t>
            </a:r>
            <a:r>
              <a:rPr baseline="-25000" lang="en-US" sz="2800"/>
              <a:t>2,1</a:t>
            </a:r>
            <a:r>
              <a:rPr lang="en-US" sz="2800"/>
              <a:t>⇒ B</a:t>
            </a:r>
            <a:r>
              <a:rPr baseline="-25000" lang="en-US" sz="2800"/>
              <a:t>1,1</a:t>
            </a:r>
            <a:r>
              <a:rPr lang="en-US" sz="2800"/>
              <a:t>∧B</a:t>
            </a:r>
            <a:r>
              <a:rPr baseline="-25000" lang="en-US" sz="2800"/>
              <a:t>2,2</a:t>
            </a:r>
            <a:r>
              <a:rPr lang="en-US" sz="2800"/>
              <a:t>∧ B</a:t>
            </a:r>
            <a:r>
              <a:rPr baseline="-25000" lang="en-US" sz="2800"/>
              <a:t>3,1</a:t>
            </a:r>
            <a:endParaRPr sz="2800"/>
          </a:p>
          <a:p>
            <a:pPr indent="0" lvl="0" marL="0" rtl="0" algn="l">
              <a:spcBef>
                <a:spcPts val="640"/>
              </a:spcBef>
              <a:spcAft>
                <a:spcPts val="0"/>
              </a:spcAft>
              <a:buNone/>
            </a:pPr>
            <a:r>
              <a:rPr lang="en-US" sz="2800"/>
              <a:t>B</a:t>
            </a:r>
            <a:r>
              <a:rPr baseline="-25000" lang="en-US" sz="2800"/>
              <a:t>2,1</a:t>
            </a:r>
            <a:r>
              <a:rPr lang="en-US" sz="2800"/>
              <a:t>⇔ P</a:t>
            </a:r>
            <a:r>
              <a:rPr baseline="-25000" lang="en-US" sz="2800"/>
              <a:t>1,1</a:t>
            </a:r>
            <a:r>
              <a:rPr lang="en-US" sz="2800"/>
              <a:t>∨ P</a:t>
            </a:r>
            <a:r>
              <a:rPr baseline="-25000" lang="en-US" sz="2800"/>
              <a:t>2,2</a:t>
            </a:r>
            <a:r>
              <a:rPr lang="en-US" sz="2800"/>
              <a:t> ∨P</a:t>
            </a:r>
            <a:r>
              <a:rPr baseline="-25000" lang="en-US" sz="2800"/>
              <a:t>3,1</a:t>
            </a:r>
            <a:endParaRPr baseline="-25000" sz="2800"/>
          </a:p>
        </p:txBody>
      </p:sp>
      <p:pic>
        <p:nvPicPr>
          <p:cNvPr id="219" name="Google Shape;219;p2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5549" y="1983125"/>
            <a:ext cx="5150698" cy="3902050"/>
          </a:xfrm>
          <a:prstGeom prst="rect">
            <a:avLst/>
          </a:prstGeom>
          <a:noFill/>
          <a:ln>
            <a:noFill/>
          </a:ln>
        </p:spPr>
      </p:pic>
      <p:sp>
        <p:nvSpPr>
          <p:cNvPr id="220" name="Google Shape;220;p25"/>
          <p:cNvSpPr txBox="1"/>
          <p:nvPr>
            <p:ph idx="12" type="sldNum"/>
          </p:nvPr>
        </p:nvSpPr>
        <p:spPr>
          <a:xfrm>
            <a:off x="7155125" y="6495100"/>
            <a:ext cx="1905000" cy="2937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cxnSp>
        <p:nvCxnSpPr>
          <p:cNvPr id="221" name="Google Shape;221;p25"/>
          <p:cNvCxnSpPr/>
          <p:nvPr/>
        </p:nvCxnSpPr>
        <p:spPr>
          <a:xfrm>
            <a:off x="5292475" y="1734875"/>
            <a:ext cx="0" cy="47271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222" name="Google Shape;222;p25"/>
          <p:cNvSpPr txBox="1"/>
          <p:nvPr/>
        </p:nvSpPr>
        <p:spPr>
          <a:xfrm>
            <a:off x="2484000" y="1295400"/>
            <a:ext cx="2713800" cy="70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𝛂</a:t>
            </a:r>
            <a:r>
              <a:rPr baseline="-25000" lang="en-US"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r>
            <a:r>
              <a:rPr lang="en-US"/>
              <a:t>is models with no pit at 2,2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𝛂</a:t>
            </a:r>
            <a:r>
              <a:rPr baseline="-25000" lang="en-US"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r>
            <a:r>
              <a:rPr lang="en-US"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= M(¬P</a:t>
            </a:r>
            <a:r>
              <a:rPr baseline="-25000" lang="en-US"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2,2</a:t>
            </a:r>
            <a:r>
              <a:rPr lang="en-US"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)</a:t>
            </a:r>
            <a:endParaRPr/>
          </a:p>
        </p:txBody>
      </p:sp>
      <p:cxnSp>
        <p:nvCxnSpPr>
          <p:cNvPr id="223" name="Google Shape;223;p25"/>
          <p:cNvCxnSpPr/>
          <p:nvPr/>
        </p:nvCxnSpPr>
        <p:spPr>
          <a:xfrm>
            <a:off x="3923022" y="1906925"/>
            <a:ext cx="210900" cy="5013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224" name="Google Shape;224;p25"/>
          <p:cNvCxnSpPr/>
          <p:nvPr/>
        </p:nvCxnSpPr>
        <p:spPr>
          <a:xfrm rot="10800000">
            <a:off x="1077322" y="5600600"/>
            <a:ext cx="669600" cy="6717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225" name="Google Shape;225;p25"/>
          <p:cNvSpPr txBox="1"/>
          <p:nvPr/>
        </p:nvSpPr>
        <p:spPr>
          <a:xfrm>
            <a:off x="1193000" y="6182675"/>
            <a:ext cx="4267500" cy="67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All models consistent with KB and constraints.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M(KB) ⊈ </a:t>
            </a:r>
            <a:r>
              <a:rPr lang="en-US">
                <a:solidFill>
                  <a:schemeClr val="dk1"/>
                </a:solidFill>
              </a:rPr>
              <a:t>M(</a:t>
            </a:r>
            <a:r>
              <a:rPr lang="en-US"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𝛂</a:t>
            </a:r>
            <a:r>
              <a:rPr baseline="-25000" lang="en-US"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r>
            <a:r>
              <a:rPr lang="en-US"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) so </a:t>
            </a:r>
            <a:r>
              <a:rPr lang="en-US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KB ⊭ 𝛂</a:t>
            </a:r>
            <a:r>
              <a:rPr baseline="-25000" lang="en-US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r>
            <a:r>
              <a:rPr lang="en-US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 Can’t conclude ¬ P</a:t>
            </a:r>
            <a:r>
              <a:rPr baseline="-25000" lang="en-US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r>
            <a:r>
              <a:rPr baseline="-25000" lang="en-US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,2</a:t>
            </a:r>
            <a:r>
              <a:rPr lang="en-US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</a:t>
            </a:r>
            <a:endParaRPr/>
          </a:p>
        </p:txBody>
      </p:sp>
      <p:sp>
        <p:nvSpPr>
          <p:cNvPr id="226" name="Google Shape;226;p25"/>
          <p:cNvSpPr/>
          <p:nvPr/>
        </p:nvSpPr>
        <p:spPr>
          <a:xfrm>
            <a:off x="4170668" y="3611183"/>
            <a:ext cx="144300" cy="144300"/>
          </a:xfrm>
          <a:prstGeom prst="ellipse">
            <a:avLst/>
          </a:prstGeom>
          <a:solidFill>
            <a:srgbClr val="00FF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7" name="Google Shape;227;p25"/>
          <p:cNvSpPr/>
          <p:nvPr/>
        </p:nvSpPr>
        <p:spPr>
          <a:xfrm>
            <a:off x="1632622" y="2481363"/>
            <a:ext cx="144300" cy="144300"/>
          </a:xfrm>
          <a:prstGeom prst="ellipse">
            <a:avLst/>
          </a:prstGeom>
          <a:solidFill>
            <a:srgbClr val="00FF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8" name="Google Shape;228;p25"/>
          <p:cNvSpPr/>
          <p:nvPr/>
        </p:nvSpPr>
        <p:spPr>
          <a:xfrm>
            <a:off x="2484011" y="3792890"/>
            <a:ext cx="144300" cy="144300"/>
          </a:xfrm>
          <a:prstGeom prst="ellipse">
            <a:avLst/>
          </a:prstGeom>
          <a:solidFill>
            <a:srgbClr val="00FF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9" name="Google Shape;229;p25"/>
          <p:cNvSpPr/>
          <p:nvPr/>
        </p:nvSpPr>
        <p:spPr>
          <a:xfrm>
            <a:off x="3322211" y="2381725"/>
            <a:ext cx="144300" cy="144300"/>
          </a:xfrm>
          <a:prstGeom prst="ellipse">
            <a:avLst/>
          </a:prstGeom>
          <a:solidFill>
            <a:srgbClr val="00FF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0" name="Google Shape;230;p25"/>
          <p:cNvSpPr/>
          <p:nvPr/>
        </p:nvSpPr>
        <p:spPr>
          <a:xfrm>
            <a:off x="883811" y="3700563"/>
            <a:ext cx="144300" cy="1443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1" name="Google Shape;231;p25"/>
          <p:cNvSpPr/>
          <p:nvPr/>
        </p:nvSpPr>
        <p:spPr>
          <a:xfrm>
            <a:off x="1175422" y="4817187"/>
            <a:ext cx="144300" cy="1443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2" name="Google Shape;232;p25"/>
          <p:cNvSpPr/>
          <p:nvPr/>
        </p:nvSpPr>
        <p:spPr>
          <a:xfrm>
            <a:off x="7956750" y="2270475"/>
            <a:ext cx="523800" cy="1690200"/>
          </a:xfrm>
          <a:prstGeom prst="rightBrace">
            <a:avLst>
              <a:gd fmla="val 8333" name="adj1"/>
              <a:gd fmla="val 50000" name="adj2"/>
            </a:avLst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3" name="Google Shape;233;p25"/>
          <p:cNvSpPr txBox="1"/>
          <p:nvPr/>
        </p:nvSpPr>
        <p:spPr>
          <a:xfrm>
            <a:off x="8472350" y="2815876"/>
            <a:ext cx="770100" cy="628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/>
              <a:t>KB</a:t>
            </a:r>
            <a:endParaRPr sz="240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38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Google Shape;239;p26"/>
          <p:cNvSpPr txBox="1"/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Wumpus World Agent</a:t>
            </a:r>
            <a:endParaRPr/>
          </a:p>
        </p:txBody>
      </p:sp>
      <p:sp>
        <p:nvSpPr>
          <p:cNvPr id="240" name="Google Shape;240;p26"/>
          <p:cNvSpPr txBox="1"/>
          <p:nvPr>
            <p:ph idx="12" type="sldNum"/>
          </p:nvPr>
        </p:nvSpPr>
        <p:spPr>
          <a:xfrm>
            <a:off x="7155125" y="6495100"/>
            <a:ext cx="1905000" cy="2937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graphicFrame>
        <p:nvGraphicFramePr>
          <p:cNvPr id="241" name="Google Shape;241;p26"/>
          <p:cNvGraphicFramePr/>
          <p:nvPr/>
        </p:nvGraphicFramePr>
        <p:xfrm>
          <a:off x="444750" y="21336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{DE35C3C7-EC14-440E-91DE-1F33B30845C6}</a:tableStyleId>
              </a:tblPr>
              <a:tblGrid>
                <a:gridCol w="798975"/>
                <a:gridCol w="4932325"/>
                <a:gridCol w="2548850"/>
              </a:tblGrid>
              <a:tr h="3810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800"/>
                        <a:t>Step</a:t>
                      </a:r>
                      <a:endParaRPr b="1" sz="1800"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-US" sz="1800">
                          <a:solidFill>
                            <a:schemeClr val="dk1"/>
                          </a:solidFill>
                        </a:rPr>
                        <a:t>Agent Action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800">
                          <a:solidFill>
                            <a:schemeClr val="dk1"/>
                          </a:solidFill>
                        </a:rPr>
                        <a:t>Tell KB</a:t>
                      </a:r>
                      <a:endParaRPr b="1" sz="18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-US" sz="1800">
                          <a:solidFill>
                            <a:schemeClr val="dk1"/>
                          </a:solidFill>
                        </a:rPr>
                        <a:t>(variable assignment)</a:t>
                      </a:r>
                      <a:endParaRPr b="1" sz="1800"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1</a:t>
                      </a:r>
                      <a:endParaRPr sz="1800"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Start at 1,1. Sense: nothing.</a:t>
                      </a:r>
                      <a:endParaRPr sz="1800"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¬ P</a:t>
                      </a:r>
                      <a:r>
                        <a:rPr baseline="-25000" lang="en-US" sz="1800"/>
                        <a:t>1,1</a:t>
                      </a:r>
                      <a:r>
                        <a:rPr lang="en-US" sz="1800"/>
                        <a:t>  ,   </a:t>
                      </a:r>
                      <a:r>
                        <a:rPr lang="en-US" sz="1800">
                          <a:solidFill>
                            <a:schemeClr val="dk1"/>
                          </a:solidFill>
                        </a:rPr>
                        <a:t>¬ </a:t>
                      </a:r>
                      <a:r>
                        <a:rPr lang="en-US" sz="1800"/>
                        <a:t>B</a:t>
                      </a:r>
                      <a:r>
                        <a:rPr baseline="-25000" lang="en-US" sz="1800"/>
                        <a:t>1,1</a:t>
                      </a:r>
                      <a:endParaRPr baseline="-25000" sz="1800"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Model check. </a:t>
                      </a:r>
                      <a:r>
                        <a:rPr lang="en-US" sz="1800"/>
                        <a:t>R</a:t>
                      </a:r>
                      <a:r>
                        <a:rPr lang="en-US" sz="1800"/>
                        <a:t>elevant constraint</a:t>
                      </a:r>
                      <a:r>
                        <a:rPr lang="en-US" sz="1800"/>
                        <a:t>s</a:t>
                      </a:r>
                      <a:r>
                        <a:rPr lang="en-US" sz="1800"/>
                        <a:t>:</a:t>
                      </a:r>
                      <a:endParaRPr sz="18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    P</a:t>
                      </a:r>
                      <a:r>
                        <a:rPr baseline="-25000" lang="en-US" sz="1800"/>
                        <a:t>2,1</a:t>
                      </a:r>
                      <a:r>
                        <a:rPr lang="en-US" sz="1800"/>
                        <a:t> ⇒ B</a:t>
                      </a:r>
                      <a:r>
                        <a:rPr baseline="-25000" lang="en-US" sz="1800"/>
                        <a:t>11</a:t>
                      </a:r>
                      <a:r>
                        <a:rPr lang="en-US" sz="1800"/>
                        <a:t>  ,   P</a:t>
                      </a:r>
                      <a:r>
                        <a:rPr baseline="-25000" lang="en-US" sz="1800"/>
                        <a:t>1,2</a:t>
                      </a:r>
                      <a:r>
                        <a:rPr lang="en-US" sz="1800"/>
                        <a:t> </a:t>
                      </a:r>
                      <a:r>
                        <a:rPr lang="en-US" sz="1800">
                          <a:solidFill>
                            <a:schemeClr val="dk1"/>
                          </a:solidFill>
                        </a:rPr>
                        <a:t>⇒</a:t>
                      </a:r>
                      <a:r>
                        <a:rPr lang="en-US" sz="1800"/>
                        <a:t> B</a:t>
                      </a:r>
                      <a:r>
                        <a:rPr baseline="-25000" lang="en-US" sz="1800"/>
                        <a:t>11</a:t>
                      </a:r>
                      <a:endParaRPr baseline="-25000" sz="18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Constraint is false in any model with </a:t>
                      </a:r>
                      <a:r>
                        <a:rPr lang="en-US" sz="1800">
                          <a:solidFill>
                            <a:schemeClr val="dk1"/>
                          </a:solidFill>
                        </a:rPr>
                        <a:t>P</a:t>
                      </a:r>
                      <a:r>
                        <a:rPr baseline="-25000" lang="en-US" sz="1800">
                          <a:solidFill>
                            <a:schemeClr val="dk1"/>
                          </a:solidFill>
                        </a:rPr>
                        <a:t>2,1</a:t>
                      </a:r>
                      <a:r>
                        <a:rPr lang="en-US" sz="1800">
                          <a:solidFill>
                            <a:schemeClr val="dk1"/>
                          </a:solidFill>
                        </a:rPr>
                        <a:t>.</a:t>
                      </a:r>
                      <a:endParaRPr sz="18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>
                          <a:solidFill>
                            <a:schemeClr val="dk1"/>
                          </a:solidFill>
                        </a:rPr>
                        <a:t>So KB ⊧ ¬ P</a:t>
                      </a:r>
                      <a:r>
                        <a:rPr baseline="-25000" lang="en-US" sz="1800">
                          <a:solidFill>
                            <a:schemeClr val="dk1"/>
                          </a:solidFill>
                        </a:rPr>
                        <a:t>2,1</a:t>
                      </a:r>
                      <a:r>
                        <a:rPr lang="en-US" sz="1800">
                          <a:solidFill>
                            <a:schemeClr val="dk1"/>
                          </a:solidFill>
                        </a:rPr>
                        <a:t>. Similarly, KB ⊧ ¬ P</a:t>
                      </a:r>
                      <a:r>
                        <a:rPr baseline="-25000" lang="en-US" sz="1800">
                          <a:solidFill>
                            <a:schemeClr val="dk1"/>
                          </a:solidFill>
                        </a:rPr>
                        <a:t>1,2</a:t>
                      </a:r>
                      <a:r>
                        <a:rPr lang="en-US" sz="1800">
                          <a:solidFill>
                            <a:schemeClr val="dk1"/>
                          </a:solidFill>
                        </a:rPr>
                        <a:t>.</a:t>
                      </a:r>
                      <a:endParaRPr sz="1800"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800">
                          <a:solidFill>
                            <a:schemeClr val="dk1"/>
                          </a:solidFill>
                        </a:rPr>
                        <a:t>¬ P</a:t>
                      </a:r>
                      <a:r>
                        <a:rPr baseline="-25000" lang="en-US" sz="1800">
                          <a:solidFill>
                            <a:schemeClr val="dk1"/>
                          </a:solidFill>
                        </a:rPr>
                        <a:t>2,1</a:t>
                      </a:r>
                      <a:r>
                        <a:rPr lang="en-US" sz="1800">
                          <a:solidFill>
                            <a:schemeClr val="dk1"/>
                          </a:solidFill>
                        </a:rPr>
                        <a:t>  ,  ¬ P</a:t>
                      </a:r>
                      <a:r>
                        <a:rPr baseline="-25000" lang="en-US" sz="1800">
                          <a:solidFill>
                            <a:schemeClr val="dk1"/>
                          </a:solidFill>
                        </a:rPr>
                        <a:t>1,2</a:t>
                      </a:r>
                      <a:endParaRPr sz="1800"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2</a:t>
                      </a:r>
                      <a:endParaRPr sz="1800"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Agent moves to 2,1. Sense: breeze.</a:t>
                      </a:r>
                      <a:endParaRPr sz="1800"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B</a:t>
                      </a:r>
                      <a:r>
                        <a:rPr baseline="-25000" lang="en-US" sz="1800"/>
                        <a:t>2,1</a:t>
                      </a:r>
                      <a:endParaRPr baseline="-25000" sz="1800"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Model check. Relevant constraints:</a:t>
                      </a:r>
                      <a:endParaRPr sz="18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    B</a:t>
                      </a:r>
                      <a:r>
                        <a:rPr baseline="-25000" lang="en-US" sz="1800"/>
                        <a:t>2,1</a:t>
                      </a:r>
                      <a:r>
                        <a:rPr lang="en-US" sz="1800"/>
                        <a:t> </a:t>
                      </a:r>
                      <a:r>
                        <a:rPr lang="en-US" sz="1800">
                          <a:solidFill>
                            <a:schemeClr val="dk1"/>
                          </a:solidFill>
                        </a:rPr>
                        <a:t>⊧</a:t>
                      </a:r>
                      <a:r>
                        <a:rPr lang="en-US" sz="1800"/>
                        <a:t> P</a:t>
                      </a:r>
                      <a:r>
                        <a:rPr baseline="-25000" lang="en-US" sz="1800"/>
                        <a:t>1,1</a:t>
                      </a:r>
                      <a:r>
                        <a:rPr lang="en-US" sz="1800"/>
                        <a:t> ∨ P</a:t>
                      </a:r>
                      <a:r>
                        <a:rPr baseline="-25000" lang="en-US" sz="1800"/>
                        <a:t>2,2</a:t>
                      </a:r>
                      <a:r>
                        <a:rPr lang="en-US" sz="1800"/>
                        <a:t> </a:t>
                      </a:r>
                      <a:r>
                        <a:rPr lang="en-US" sz="1800">
                          <a:solidFill>
                            <a:schemeClr val="dk1"/>
                          </a:solidFill>
                        </a:rPr>
                        <a:t>∨</a:t>
                      </a:r>
                      <a:r>
                        <a:rPr lang="en-US" sz="1800"/>
                        <a:t> P</a:t>
                      </a:r>
                      <a:r>
                        <a:rPr baseline="-25000" lang="en-US" sz="1800"/>
                        <a:t>3,1</a:t>
                      </a:r>
                      <a:endParaRPr sz="18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There could be a pit at 2,2 or 3,1 or both.</a:t>
                      </a:r>
                      <a:endParaRPr sz="18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Can’t infer any new literals.</a:t>
                      </a:r>
                      <a:endParaRPr sz="1800"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--</a:t>
                      </a:r>
                      <a:endParaRPr sz="1800"/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  <p:pic>
        <p:nvPicPr>
          <p:cNvPr id="242" name="Google Shape;242;p2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256324" y="246688"/>
            <a:ext cx="2052425" cy="18688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47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Google Shape;248;p27"/>
          <p:cNvSpPr txBox="1"/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Wumpus World Agent</a:t>
            </a:r>
            <a:endParaRPr/>
          </a:p>
        </p:txBody>
      </p:sp>
      <p:sp>
        <p:nvSpPr>
          <p:cNvPr id="249" name="Google Shape;249;p27"/>
          <p:cNvSpPr txBox="1"/>
          <p:nvPr>
            <p:ph idx="12" type="sldNum"/>
          </p:nvPr>
        </p:nvSpPr>
        <p:spPr>
          <a:xfrm>
            <a:off x="7155125" y="6495100"/>
            <a:ext cx="1905000" cy="2937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graphicFrame>
        <p:nvGraphicFramePr>
          <p:cNvPr id="250" name="Google Shape;250;p27"/>
          <p:cNvGraphicFramePr/>
          <p:nvPr/>
        </p:nvGraphicFramePr>
        <p:xfrm>
          <a:off x="444750" y="21336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{DE35C3C7-EC14-440E-91DE-1F33B30845C6}</a:tableStyleId>
              </a:tblPr>
              <a:tblGrid>
                <a:gridCol w="798975"/>
                <a:gridCol w="4932325"/>
                <a:gridCol w="2548850"/>
              </a:tblGrid>
              <a:tr h="3810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800"/>
                        <a:t>Step</a:t>
                      </a:r>
                      <a:endParaRPr b="1" sz="1800"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800">
                          <a:solidFill>
                            <a:schemeClr val="dk1"/>
                          </a:solidFill>
                        </a:rPr>
                        <a:t>Agent Action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800">
                          <a:solidFill>
                            <a:schemeClr val="dk1"/>
                          </a:solidFill>
                        </a:rPr>
                        <a:t>Tell KB</a:t>
                      </a:r>
                      <a:endParaRPr b="1" sz="18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800">
                          <a:solidFill>
                            <a:schemeClr val="dk1"/>
                          </a:solidFill>
                        </a:rPr>
                        <a:t>(variable assignment)</a:t>
                      </a:r>
                      <a:endParaRPr b="1" sz="1800"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3</a:t>
                      </a:r>
                      <a:endParaRPr sz="1800"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Agent returns to 1,1.</a:t>
                      </a:r>
                      <a:endParaRPr sz="1800"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--</a:t>
                      </a:r>
                      <a:endParaRPr baseline="-25000" sz="1800"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4</a:t>
                      </a:r>
                      <a:endParaRPr sz="1800"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Agent moves to 1,2. Sense stench, no breeze.</a:t>
                      </a:r>
                      <a:endParaRPr sz="1800"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800">
                          <a:solidFill>
                            <a:schemeClr val="dk1"/>
                          </a:solidFill>
                        </a:rPr>
                        <a:t>¬ B</a:t>
                      </a:r>
                      <a:r>
                        <a:rPr baseline="-25000" lang="en-US" sz="1800">
                          <a:solidFill>
                            <a:schemeClr val="dk1"/>
                          </a:solidFill>
                        </a:rPr>
                        <a:t>1,2</a:t>
                      </a:r>
                      <a:endParaRPr sz="1800"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Model check. Relevant constraints:</a:t>
                      </a:r>
                      <a:endParaRPr sz="18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    P</a:t>
                      </a:r>
                      <a:r>
                        <a:rPr baseline="-25000" lang="en-US" sz="1800"/>
                        <a:t>2,2</a:t>
                      </a:r>
                      <a:r>
                        <a:rPr lang="en-US" sz="1800"/>
                        <a:t> ⇒ B</a:t>
                      </a:r>
                      <a:r>
                        <a:rPr baseline="-25000" lang="en-US" sz="1800"/>
                        <a:t>12</a:t>
                      </a:r>
                      <a:r>
                        <a:rPr lang="en-US" sz="1800"/>
                        <a:t>  ,   P</a:t>
                      </a:r>
                      <a:r>
                        <a:rPr baseline="-25000" lang="en-US" sz="1800"/>
                        <a:t>1</a:t>
                      </a:r>
                      <a:r>
                        <a:rPr baseline="-25000" lang="en-US" sz="1800"/>
                        <a:t>,3</a:t>
                      </a:r>
                      <a:r>
                        <a:rPr lang="en-US" sz="1800"/>
                        <a:t> </a:t>
                      </a:r>
                      <a:r>
                        <a:rPr lang="en-US" sz="1800">
                          <a:solidFill>
                            <a:schemeClr val="dk1"/>
                          </a:solidFill>
                        </a:rPr>
                        <a:t>⇒</a:t>
                      </a:r>
                      <a:r>
                        <a:rPr lang="en-US" sz="1800"/>
                        <a:t> B</a:t>
                      </a:r>
                      <a:r>
                        <a:rPr baseline="-25000" lang="en-US" sz="1800"/>
                        <a:t>12</a:t>
                      </a:r>
                      <a:endParaRPr baseline="-25000" sz="18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Constraint is false in any model with </a:t>
                      </a:r>
                      <a:r>
                        <a:rPr lang="en-US" sz="1800">
                          <a:solidFill>
                            <a:schemeClr val="dk1"/>
                          </a:solidFill>
                        </a:rPr>
                        <a:t>P</a:t>
                      </a:r>
                      <a:r>
                        <a:rPr baseline="-25000" lang="en-US" sz="1800">
                          <a:solidFill>
                            <a:schemeClr val="dk1"/>
                          </a:solidFill>
                        </a:rPr>
                        <a:t>2,2</a:t>
                      </a:r>
                      <a:r>
                        <a:rPr lang="en-US" sz="1800">
                          <a:solidFill>
                            <a:schemeClr val="dk1"/>
                          </a:solidFill>
                        </a:rPr>
                        <a:t>.</a:t>
                      </a:r>
                      <a:endParaRPr sz="18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>
                          <a:solidFill>
                            <a:schemeClr val="dk1"/>
                          </a:solidFill>
                        </a:rPr>
                        <a:t>So KB ⊧ ¬ P</a:t>
                      </a:r>
                      <a:r>
                        <a:rPr baseline="-25000" lang="en-US" sz="1800">
                          <a:solidFill>
                            <a:schemeClr val="dk1"/>
                          </a:solidFill>
                        </a:rPr>
                        <a:t>2</a:t>
                      </a:r>
                      <a:r>
                        <a:rPr baseline="-25000" lang="en-US" sz="1800">
                          <a:solidFill>
                            <a:schemeClr val="dk1"/>
                          </a:solidFill>
                        </a:rPr>
                        <a:t>,2</a:t>
                      </a:r>
                      <a:r>
                        <a:rPr lang="en-US" sz="1800">
                          <a:solidFill>
                            <a:schemeClr val="dk1"/>
                          </a:solidFill>
                        </a:rPr>
                        <a:t>. Similarly, KB ⊧ ¬ P</a:t>
                      </a:r>
                      <a:r>
                        <a:rPr baseline="-25000" lang="en-US" sz="1800">
                          <a:solidFill>
                            <a:schemeClr val="dk1"/>
                          </a:solidFill>
                        </a:rPr>
                        <a:t>1</a:t>
                      </a:r>
                      <a:r>
                        <a:rPr baseline="-25000" lang="en-US" sz="1800">
                          <a:solidFill>
                            <a:schemeClr val="dk1"/>
                          </a:solidFill>
                        </a:rPr>
                        <a:t>,3</a:t>
                      </a:r>
                      <a:r>
                        <a:rPr lang="en-US" sz="1800">
                          <a:solidFill>
                            <a:schemeClr val="dk1"/>
                          </a:solidFill>
                        </a:rPr>
                        <a:t>.</a:t>
                      </a:r>
                      <a:endParaRPr sz="18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>
                          <a:solidFill>
                            <a:schemeClr val="dk1"/>
                          </a:solidFill>
                        </a:rPr>
                        <a:t>Another relevant constraint:</a:t>
                      </a:r>
                      <a:endParaRPr sz="18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>
                          <a:solidFill>
                            <a:schemeClr val="dk1"/>
                          </a:solidFill>
                        </a:rPr>
                        <a:t>    </a:t>
                      </a:r>
                      <a:r>
                        <a:rPr lang="en-US" sz="1800">
                          <a:solidFill>
                            <a:schemeClr val="dk1"/>
                          </a:solidFill>
                        </a:rPr>
                        <a:t>B</a:t>
                      </a:r>
                      <a:r>
                        <a:rPr baseline="-25000" lang="en-US" sz="1800">
                          <a:solidFill>
                            <a:schemeClr val="dk1"/>
                          </a:solidFill>
                        </a:rPr>
                        <a:t>1,2</a:t>
                      </a:r>
                      <a:r>
                        <a:rPr lang="en-US" sz="1800">
                          <a:solidFill>
                            <a:schemeClr val="dk1"/>
                          </a:solidFill>
                        </a:rPr>
                        <a:t> ⇔ (P</a:t>
                      </a:r>
                      <a:r>
                        <a:rPr baseline="-25000" lang="en-US" sz="1800">
                          <a:solidFill>
                            <a:schemeClr val="dk1"/>
                          </a:solidFill>
                        </a:rPr>
                        <a:t>1,1</a:t>
                      </a:r>
                      <a:r>
                        <a:rPr lang="en-US" sz="1800">
                          <a:solidFill>
                            <a:schemeClr val="dk1"/>
                          </a:solidFill>
                        </a:rPr>
                        <a:t> ∨ P</a:t>
                      </a:r>
                      <a:r>
                        <a:rPr baseline="-25000" lang="en-US" sz="1800">
                          <a:solidFill>
                            <a:schemeClr val="dk1"/>
                          </a:solidFill>
                        </a:rPr>
                        <a:t>2,2</a:t>
                      </a:r>
                      <a:r>
                        <a:rPr lang="en-US" sz="1800">
                          <a:solidFill>
                            <a:schemeClr val="dk1"/>
                          </a:solidFill>
                        </a:rPr>
                        <a:t> ∨ </a:t>
                      </a:r>
                      <a:r>
                        <a:rPr lang="en-US" sz="1800">
                          <a:solidFill>
                            <a:schemeClr val="dk1"/>
                          </a:solidFill>
                        </a:rPr>
                        <a:t>P</a:t>
                      </a:r>
                      <a:r>
                        <a:rPr baseline="-25000" lang="en-US" sz="1800">
                          <a:solidFill>
                            <a:schemeClr val="dk1"/>
                          </a:solidFill>
                        </a:rPr>
                        <a:t>3,1</a:t>
                      </a:r>
                      <a:r>
                        <a:rPr lang="en-US" sz="1800">
                          <a:solidFill>
                            <a:schemeClr val="dk1"/>
                          </a:solidFill>
                        </a:rPr>
                        <a:t>)</a:t>
                      </a:r>
                      <a:endParaRPr sz="18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>
                          <a:solidFill>
                            <a:schemeClr val="dk1"/>
                          </a:solidFill>
                        </a:rPr>
                        <a:t>Constraint propagation gives: P</a:t>
                      </a:r>
                      <a:r>
                        <a:rPr baseline="-25000" lang="en-US" sz="1800">
                          <a:solidFill>
                            <a:schemeClr val="dk1"/>
                          </a:solidFill>
                        </a:rPr>
                        <a:t>3,1</a:t>
                      </a:r>
                      <a:r>
                        <a:rPr lang="en-US" sz="1800">
                          <a:solidFill>
                            <a:schemeClr val="dk1"/>
                          </a:solidFill>
                        </a:rPr>
                        <a:t>.</a:t>
                      </a:r>
                      <a:endParaRPr sz="1800"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>
                          <a:solidFill>
                            <a:schemeClr val="dk1"/>
                          </a:solidFill>
                        </a:rPr>
                        <a:t>¬ P</a:t>
                      </a:r>
                      <a:r>
                        <a:rPr baseline="-25000" lang="en-US" sz="1800">
                          <a:solidFill>
                            <a:schemeClr val="dk1"/>
                          </a:solidFill>
                        </a:rPr>
                        <a:t>2,2</a:t>
                      </a:r>
                      <a:r>
                        <a:rPr lang="en-US" sz="1800">
                          <a:solidFill>
                            <a:schemeClr val="dk1"/>
                          </a:solidFill>
                        </a:rPr>
                        <a:t>  ,  ¬ P</a:t>
                      </a:r>
                      <a:r>
                        <a:rPr baseline="-25000" lang="en-US" sz="1800">
                          <a:solidFill>
                            <a:schemeClr val="dk1"/>
                          </a:solidFill>
                        </a:rPr>
                        <a:t>1</a:t>
                      </a:r>
                      <a:r>
                        <a:rPr baseline="-25000" lang="en-US" sz="1800">
                          <a:solidFill>
                            <a:schemeClr val="dk1"/>
                          </a:solidFill>
                        </a:rPr>
                        <a:t>,3</a:t>
                      </a:r>
                      <a:endParaRPr sz="18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>
                          <a:solidFill>
                            <a:schemeClr val="dk1"/>
                          </a:solidFill>
                        </a:rPr>
                        <a:t>P</a:t>
                      </a:r>
                      <a:r>
                        <a:rPr baseline="-25000" lang="en-US" sz="1800">
                          <a:solidFill>
                            <a:schemeClr val="dk1"/>
                          </a:solidFill>
                        </a:rPr>
                        <a:t>3,1</a:t>
                      </a:r>
                      <a:endParaRPr baseline="-25000" sz="1800"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  <p:pic>
        <p:nvPicPr>
          <p:cNvPr id="251" name="Google Shape;251;p2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256324" y="246688"/>
            <a:ext cx="2052425" cy="18688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56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Google Shape;257;p28"/>
          <p:cNvSpPr txBox="1"/>
          <p:nvPr>
            <p:ph type="title"/>
          </p:nvPr>
        </p:nvSpPr>
        <p:spPr>
          <a:xfrm>
            <a:off x="382500" y="609600"/>
            <a:ext cx="8308800" cy="11430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Cost of Model Checking Inference</a:t>
            </a:r>
            <a:endParaRPr/>
          </a:p>
        </p:txBody>
      </p:sp>
      <p:sp>
        <p:nvSpPr>
          <p:cNvPr id="258" name="Google Shape;258;p28"/>
          <p:cNvSpPr txBox="1"/>
          <p:nvPr>
            <p:ph idx="1" type="body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431800" lvl="0" marL="457200" rtl="0" algn="l">
              <a:spcBef>
                <a:spcPts val="640"/>
              </a:spcBef>
              <a:spcAft>
                <a:spcPts val="0"/>
              </a:spcAft>
              <a:buSzPts val="3200"/>
              <a:buChar char="•"/>
            </a:pPr>
            <a:r>
              <a:rPr lang="en-US"/>
              <a:t>A 4x4 wumpus world has 16 squares.</a:t>
            </a:r>
            <a:endParaRPr/>
          </a:p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SzPts val="3200"/>
              <a:buChar char="•"/>
            </a:pPr>
            <a:r>
              <a:rPr lang="en-US"/>
              <a:t>Four variables per square: P</a:t>
            </a:r>
            <a:r>
              <a:rPr baseline="-25000" lang="en-US"/>
              <a:t>ij</a:t>
            </a:r>
            <a:r>
              <a:rPr lang="en-US"/>
              <a:t>, B</a:t>
            </a:r>
            <a:r>
              <a:rPr baseline="-25000" lang="en-US"/>
              <a:t>ij</a:t>
            </a:r>
            <a:r>
              <a:rPr lang="en-US"/>
              <a:t>, S</a:t>
            </a:r>
            <a:r>
              <a:rPr baseline="-25000" lang="en-US"/>
              <a:t>ij</a:t>
            </a:r>
            <a:r>
              <a:rPr lang="en-US"/>
              <a:t>, W</a:t>
            </a:r>
            <a:r>
              <a:rPr baseline="-25000" lang="en-US"/>
              <a:t>ij</a:t>
            </a:r>
            <a:endParaRPr/>
          </a:p>
          <a:p>
            <a:pPr indent="-406400" lvl="1" marL="914400" rtl="0" algn="l">
              <a:spcBef>
                <a:spcPts val="0"/>
              </a:spcBef>
              <a:spcAft>
                <a:spcPts val="0"/>
              </a:spcAft>
              <a:buSzPts val="2800"/>
              <a:buChar char="–"/>
            </a:pPr>
            <a:r>
              <a:rPr lang="en-US"/>
              <a:t>There are 64 variables.</a:t>
            </a:r>
            <a:br>
              <a:rPr lang="en-US"/>
            </a:br>
            <a:endParaRPr/>
          </a:p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SzPts val="3200"/>
              <a:buChar char="•"/>
            </a:pPr>
            <a:r>
              <a:rPr lang="en-US"/>
              <a:t>Search space is 2</a:t>
            </a:r>
            <a:r>
              <a:rPr baseline="30000" lang="en-US"/>
              <a:t>64</a:t>
            </a:r>
            <a:r>
              <a:rPr lang="en-US"/>
              <a:t> possible models!</a:t>
            </a:r>
            <a:endParaRPr/>
          </a:p>
          <a:p>
            <a:pPr indent="-406400" lvl="1" marL="914400" rtl="0" algn="l">
              <a:spcBef>
                <a:spcPts val="0"/>
              </a:spcBef>
              <a:spcAft>
                <a:spcPts val="0"/>
              </a:spcAft>
              <a:buSzPts val="2800"/>
              <a:buChar char="–"/>
            </a:pPr>
            <a:r>
              <a:rPr lang="en-US"/>
              <a:t>This could take a while…</a:t>
            </a:r>
            <a:br>
              <a:rPr lang="en-US"/>
            </a:br>
            <a:endParaRPr/>
          </a:p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SzPts val="3200"/>
              <a:buChar char="•"/>
            </a:pPr>
            <a:r>
              <a:rPr lang="en-US"/>
              <a:t>What can we do?</a:t>
            </a:r>
            <a:endParaRPr/>
          </a:p>
        </p:txBody>
      </p:sp>
      <p:sp>
        <p:nvSpPr>
          <p:cNvPr id="259" name="Google Shape;259;p28"/>
          <p:cNvSpPr txBox="1"/>
          <p:nvPr>
            <p:ph idx="12" type="sldNum"/>
          </p:nvPr>
        </p:nvSpPr>
        <p:spPr>
          <a:xfrm>
            <a:off x="7155125" y="6495100"/>
            <a:ext cx="1905000" cy="2937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64" name="Shape 2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Google Shape;265;p29"/>
          <p:cNvSpPr txBox="1"/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Option 1: Exploit Locality</a:t>
            </a:r>
            <a:endParaRPr/>
          </a:p>
        </p:txBody>
      </p:sp>
      <p:sp>
        <p:nvSpPr>
          <p:cNvPr id="266" name="Google Shape;266;p29"/>
          <p:cNvSpPr txBox="1"/>
          <p:nvPr>
            <p:ph idx="1" type="body"/>
          </p:nvPr>
        </p:nvSpPr>
        <p:spPr>
          <a:xfrm>
            <a:off x="685800" y="1981200"/>
            <a:ext cx="7772400" cy="47001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431800" lvl="0" marL="457200" rtl="0" algn="l">
              <a:spcBef>
                <a:spcPts val="640"/>
              </a:spcBef>
              <a:spcAft>
                <a:spcPts val="0"/>
              </a:spcAft>
              <a:buSzPts val="3200"/>
              <a:buChar char="•"/>
            </a:pPr>
            <a:r>
              <a:rPr lang="en-US"/>
              <a:t>A constraint only references a square and its four neighbors.</a:t>
            </a:r>
            <a:endParaRPr/>
          </a:p>
          <a:p>
            <a:pPr indent="-406400" lvl="1" marL="914400" rtl="0" algn="l">
              <a:spcBef>
                <a:spcPts val="0"/>
              </a:spcBef>
              <a:spcAft>
                <a:spcPts val="0"/>
              </a:spcAft>
              <a:buSzPts val="2800"/>
              <a:buChar char="–"/>
            </a:pPr>
            <a:r>
              <a:rPr lang="en-US"/>
              <a:t>Solve subproblems for smaller regions.</a:t>
            </a:r>
            <a:endParaRPr/>
          </a:p>
          <a:p>
            <a:pPr indent="-406400" lvl="1" marL="914400" rtl="0" algn="l">
              <a:spcBef>
                <a:spcPts val="0"/>
              </a:spcBef>
              <a:spcAft>
                <a:spcPts val="0"/>
              </a:spcAft>
              <a:buSzPts val="2800"/>
              <a:buChar char="–"/>
            </a:pPr>
            <a:r>
              <a:rPr lang="en-US"/>
              <a:t>Share variable assignments across subproblems to get a global solution.</a:t>
            </a:r>
            <a:br>
              <a:rPr lang="en-US"/>
            </a:br>
            <a:endParaRPr/>
          </a:p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SzPts val="3200"/>
              <a:buChar char="•"/>
            </a:pPr>
            <a:r>
              <a:rPr lang="en-US"/>
              <a:t>Constraints on P/B don’t mention S or W.</a:t>
            </a:r>
            <a:br>
              <a:rPr lang="en-US"/>
            </a:br>
            <a:r>
              <a:rPr lang="en-US"/>
              <a:t>Constraints on S/W don’t mention P or B.</a:t>
            </a:r>
            <a:endParaRPr/>
          </a:p>
          <a:p>
            <a:pPr indent="-406400" lvl="1" marL="914400" rtl="0" algn="l">
              <a:spcBef>
                <a:spcPts val="0"/>
              </a:spcBef>
              <a:spcAft>
                <a:spcPts val="0"/>
              </a:spcAft>
              <a:buSzPts val="2800"/>
              <a:buChar char="–"/>
            </a:pPr>
            <a:r>
              <a:rPr lang="en-US"/>
              <a:t>Separate the P/B and S/W models.</a:t>
            </a:r>
            <a:endParaRPr/>
          </a:p>
          <a:p>
            <a:pPr indent="-406400" lvl="1" marL="914400" rtl="0" algn="l">
              <a:spcBef>
                <a:spcPts val="0"/>
              </a:spcBef>
              <a:spcAft>
                <a:spcPts val="0"/>
              </a:spcAft>
              <a:buSzPts val="2800"/>
              <a:buChar char="–"/>
            </a:pPr>
            <a:r>
              <a:rPr lang="en-US"/>
              <a:t>Reduces state space from 2</a:t>
            </a:r>
            <a:r>
              <a:rPr baseline="30000" lang="en-US"/>
              <a:t>n</a:t>
            </a:r>
            <a:r>
              <a:rPr lang="en-US"/>
              <a:t> to 2×2</a:t>
            </a:r>
            <a:r>
              <a:rPr baseline="30000" lang="en-US"/>
              <a:t>n/2</a:t>
            </a:r>
            <a:r>
              <a:rPr lang="en-US"/>
              <a:t>.</a:t>
            </a:r>
            <a:endParaRPr/>
          </a:p>
        </p:txBody>
      </p:sp>
      <p:sp>
        <p:nvSpPr>
          <p:cNvPr id="267" name="Google Shape;267;p29"/>
          <p:cNvSpPr txBox="1"/>
          <p:nvPr>
            <p:ph idx="12" type="sldNum"/>
          </p:nvPr>
        </p:nvSpPr>
        <p:spPr>
          <a:xfrm>
            <a:off x="7155125" y="6495100"/>
            <a:ext cx="1905000" cy="2937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72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Google Shape;273;p30"/>
          <p:cNvSpPr txBox="1"/>
          <p:nvPr>
            <p:ph type="title"/>
          </p:nvPr>
        </p:nvSpPr>
        <p:spPr>
          <a:xfrm>
            <a:off x="685800" y="228600"/>
            <a:ext cx="7772400" cy="11430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Option 2: Go Meta</a:t>
            </a:r>
            <a:endParaRPr/>
          </a:p>
        </p:txBody>
      </p:sp>
      <p:sp>
        <p:nvSpPr>
          <p:cNvPr id="274" name="Google Shape;274;p30"/>
          <p:cNvSpPr txBox="1"/>
          <p:nvPr>
            <p:ph idx="1" type="body"/>
          </p:nvPr>
        </p:nvSpPr>
        <p:spPr>
          <a:xfrm>
            <a:off x="685800" y="1371600"/>
            <a:ext cx="7772400" cy="52701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431800" lvl="0" marL="457200" rtl="0" algn="l">
              <a:spcBef>
                <a:spcPts val="640"/>
              </a:spcBef>
              <a:spcAft>
                <a:spcPts val="0"/>
              </a:spcAft>
              <a:buSzPts val="3200"/>
              <a:buChar char="•"/>
            </a:pPr>
            <a:r>
              <a:rPr lang="en-US"/>
              <a:t>Instead of searching the space of models, let’s search the space of constraints (logical formulae).</a:t>
            </a:r>
            <a:br>
              <a:rPr lang="en-US"/>
            </a:br>
            <a:endParaRPr/>
          </a:p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SzPts val="3200"/>
              <a:buChar char="•"/>
            </a:pPr>
            <a:r>
              <a:rPr lang="en-US"/>
              <a:t>Adopt </a:t>
            </a:r>
            <a:r>
              <a:rPr b="1" lang="en-US"/>
              <a:t>inference rules</a:t>
            </a:r>
            <a:r>
              <a:rPr lang="en-US"/>
              <a:t> to </a:t>
            </a:r>
            <a:r>
              <a:rPr b="1" lang="en-US"/>
              <a:t>derive</a:t>
            </a:r>
            <a:r>
              <a:rPr lang="en-US"/>
              <a:t> new formulae from old. </a:t>
            </a:r>
            <a:endParaRPr/>
          </a:p>
          <a:p>
            <a:pPr indent="-406400" lvl="1" marL="914400" rtl="0" algn="l">
              <a:spcBef>
                <a:spcPts val="0"/>
              </a:spcBef>
              <a:spcAft>
                <a:spcPts val="0"/>
              </a:spcAft>
              <a:buSzPts val="2800"/>
              <a:buChar char="–"/>
            </a:pPr>
            <a:r>
              <a:rPr lang="en-US"/>
              <a:t>This is called </a:t>
            </a:r>
            <a:r>
              <a:rPr b="1" lang="en-US"/>
              <a:t>theorem proving.</a:t>
            </a:r>
            <a:br>
              <a:rPr lang="en-US"/>
            </a:br>
            <a:endParaRPr/>
          </a:p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SzPts val="3200"/>
              <a:buChar char="•"/>
            </a:pPr>
            <a:r>
              <a:rPr lang="en-US"/>
              <a:t>Deriving new literals will directly give us valid models.</a:t>
            </a:r>
            <a:endParaRPr/>
          </a:p>
        </p:txBody>
      </p:sp>
      <p:sp>
        <p:nvSpPr>
          <p:cNvPr id="275" name="Google Shape;275;p30"/>
          <p:cNvSpPr txBox="1"/>
          <p:nvPr>
            <p:ph idx="12" type="sldNum"/>
          </p:nvPr>
        </p:nvSpPr>
        <p:spPr>
          <a:xfrm>
            <a:off x="7155125" y="6495100"/>
            <a:ext cx="1905000" cy="2937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80" name="Shape 2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Google Shape;281;p31"/>
          <p:cNvSpPr txBox="1"/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Inference Rule 1: Modus Ponens</a:t>
            </a:r>
            <a:endParaRPr/>
          </a:p>
        </p:txBody>
      </p:sp>
      <p:sp>
        <p:nvSpPr>
          <p:cNvPr id="282" name="Google Shape;282;p31"/>
          <p:cNvSpPr txBox="1"/>
          <p:nvPr>
            <p:ph idx="1" type="body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640"/>
              </a:spcBef>
              <a:spcAft>
                <a:spcPts val="0"/>
              </a:spcAft>
              <a:buNone/>
            </a:pPr>
            <a:r>
              <a:rPr lang="en-US"/>
              <a:t>Latin for “mode that affirms”.</a:t>
            </a:r>
            <a:endParaRPr/>
          </a:p>
          <a:p>
            <a:pPr indent="0" lvl="0" marL="0" rtl="0" algn="l">
              <a:spcBef>
                <a:spcPts val="64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ctr">
              <a:spcBef>
                <a:spcPts val="640"/>
              </a:spcBef>
              <a:spcAft>
                <a:spcPts val="0"/>
              </a:spcAft>
              <a:buNone/>
            </a:pPr>
            <a:r>
              <a:rPr lang="en-US"/>
              <a:t>𝛂 ⇒ </a:t>
            </a:r>
            <a:r>
              <a:rPr lang="en-US"/>
              <a:t>𝛃   </a:t>
            </a:r>
            <a:r>
              <a:rPr lang="en-US"/>
              <a:t>,     </a:t>
            </a:r>
            <a:r>
              <a:rPr lang="en-US"/>
              <a:t>𝛂</a:t>
            </a:r>
            <a:br>
              <a:rPr lang="en-US"/>
            </a:br>
            <a:r>
              <a:rPr b="1" baseline="30000" lang="en-US"/>
              <a:t>____________________</a:t>
            </a:r>
            <a:br>
              <a:rPr lang="en-US"/>
            </a:br>
            <a:r>
              <a:rPr lang="en-US"/>
              <a:t>𝛃</a:t>
            </a:r>
            <a:endParaRPr/>
          </a:p>
        </p:txBody>
      </p:sp>
      <p:sp>
        <p:nvSpPr>
          <p:cNvPr id="283" name="Google Shape;283;p31"/>
          <p:cNvSpPr txBox="1"/>
          <p:nvPr>
            <p:ph idx="12" type="sldNum"/>
          </p:nvPr>
        </p:nvSpPr>
        <p:spPr>
          <a:xfrm>
            <a:off x="7155125" y="6495100"/>
            <a:ext cx="1905000" cy="2937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4"/>
          <p:cNvSpPr txBox="1"/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The Big Picture</a:t>
            </a:r>
            <a:endParaRPr/>
          </a:p>
        </p:txBody>
      </p:sp>
      <p:sp>
        <p:nvSpPr>
          <p:cNvPr id="96" name="Google Shape;96;p14"/>
          <p:cNvSpPr txBox="1"/>
          <p:nvPr>
            <p:ph idx="12" type="sldNum"/>
          </p:nvPr>
        </p:nvSpPr>
        <p:spPr>
          <a:xfrm>
            <a:off x="7155125" y="6495100"/>
            <a:ext cx="1905000" cy="2937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97" name="Google Shape;97;p14"/>
          <p:cNvSpPr txBox="1"/>
          <p:nvPr/>
        </p:nvSpPr>
        <p:spPr>
          <a:xfrm>
            <a:off x="3534300" y="1975125"/>
            <a:ext cx="2304300" cy="7035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/>
              <a:t>General Search:</a:t>
            </a:r>
            <a:endParaRPr sz="18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/>
              <a:t>states are arbitrary</a:t>
            </a:r>
            <a:endParaRPr sz="1800"/>
          </a:p>
        </p:txBody>
      </p:sp>
      <p:sp>
        <p:nvSpPr>
          <p:cNvPr id="98" name="Google Shape;98;p14"/>
          <p:cNvSpPr txBox="1"/>
          <p:nvPr/>
        </p:nvSpPr>
        <p:spPr>
          <a:xfrm>
            <a:off x="2874175" y="2927950"/>
            <a:ext cx="3650400" cy="9513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/>
              <a:t>CSPs</a:t>
            </a:r>
            <a:endParaRPr sz="18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/>
              <a:t>structured states: vars ∊ domains</a:t>
            </a:r>
            <a:endParaRPr sz="18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/>
              <a:t>constraint propagation</a:t>
            </a:r>
            <a:endParaRPr sz="1800"/>
          </a:p>
        </p:txBody>
      </p:sp>
      <p:sp>
        <p:nvSpPr>
          <p:cNvPr id="99" name="Google Shape;99;p14"/>
          <p:cNvSpPr txBox="1"/>
          <p:nvPr/>
        </p:nvSpPr>
        <p:spPr>
          <a:xfrm>
            <a:off x="1169475" y="4140475"/>
            <a:ext cx="2801400" cy="1029600"/>
          </a:xfrm>
          <a:prstGeom prst="rect">
            <a:avLst/>
          </a:prstGeom>
          <a:noFill/>
          <a:ln cap="flat" cmpd="sng" w="9525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FF0000"/>
                </a:solidFill>
              </a:rPr>
              <a:t>C</a:t>
            </a:r>
            <a:r>
              <a:rPr lang="en-US" sz="1800">
                <a:solidFill>
                  <a:srgbClr val="FF0000"/>
                </a:solidFill>
              </a:rPr>
              <a:t>onstraint Manipulation:</a:t>
            </a:r>
            <a:endParaRPr sz="1800">
              <a:solidFill>
                <a:srgbClr val="FF0000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FF0000"/>
                </a:solidFill>
              </a:rPr>
              <a:t>cycle cutset; tree decomposition</a:t>
            </a:r>
            <a:endParaRPr sz="1800">
              <a:solidFill>
                <a:srgbClr val="FF0000"/>
              </a:solidFill>
            </a:endParaRPr>
          </a:p>
        </p:txBody>
      </p:sp>
      <p:sp>
        <p:nvSpPr>
          <p:cNvPr id="100" name="Google Shape;100;p14"/>
          <p:cNvSpPr txBox="1"/>
          <p:nvPr/>
        </p:nvSpPr>
        <p:spPr>
          <a:xfrm>
            <a:off x="4601100" y="4110775"/>
            <a:ext cx="3233100" cy="10296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/>
              <a:t>Satisfiability:</a:t>
            </a:r>
            <a:endParaRPr sz="18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/>
              <a:t>variables </a:t>
            </a:r>
            <a:r>
              <a:rPr lang="en-US" sz="1800">
                <a:solidFill>
                  <a:schemeClr val="dk1"/>
                </a:solidFill>
              </a:rPr>
              <a:t>∊</a:t>
            </a:r>
            <a:r>
              <a:rPr lang="en-US" sz="1800"/>
              <a:t> {true, false}</a:t>
            </a:r>
            <a:endParaRPr sz="18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/>
              <a:t>constraints = logical formulae</a:t>
            </a:r>
            <a:endParaRPr sz="1800"/>
          </a:p>
        </p:txBody>
      </p:sp>
      <p:cxnSp>
        <p:nvCxnSpPr>
          <p:cNvPr id="101" name="Google Shape;101;p14"/>
          <p:cNvCxnSpPr>
            <a:endCxn id="98" idx="0"/>
          </p:cNvCxnSpPr>
          <p:nvPr/>
        </p:nvCxnSpPr>
        <p:spPr>
          <a:xfrm>
            <a:off x="4699375" y="2678650"/>
            <a:ext cx="0" cy="2493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02" name="Google Shape;102;p14"/>
          <p:cNvCxnSpPr>
            <a:stCxn id="98" idx="2"/>
            <a:endCxn id="99" idx="0"/>
          </p:cNvCxnSpPr>
          <p:nvPr/>
        </p:nvCxnSpPr>
        <p:spPr>
          <a:xfrm flipH="1">
            <a:off x="2570275" y="3879250"/>
            <a:ext cx="2129100" cy="2613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03" name="Google Shape;103;p14"/>
          <p:cNvCxnSpPr>
            <a:stCxn id="98" idx="2"/>
            <a:endCxn id="100" idx="0"/>
          </p:cNvCxnSpPr>
          <p:nvPr/>
        </p:nvCxnSpPr>
        <p:spPr>
          <a:xfrm>
            <a:off x="4699375" y="3879250"/>
            <a:ext cx="1518300" cy="2316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104" name="Google Shape;104;p14"/>
          <p:cNvSpPr txBox="1"/>
          <p:nvPr/>
        </p:nvSpPr>
        <p:spPr>
          <a:xfrm>
            <a:off x="4689600" y="5578575"/>
            <a:ext cx="3056100" cy="778200"/>
          </a:xfrm>
          <a:prstGeom prst="rect">
            <a:avLst/>
          </a:prstGeom>
          <a:noFill/>
          <a:ln cap="flat" cmpd="sng" w="9525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FF0000"/>
                </a:solidFill>
              </a:rPr>
              <a:t>Constraint</a:t>
            </a:r>
            <a:r>
              <a:rPr lang="en-US" sz="1800">
                <a:solidFill>
                  <a:srgbClr val="FF0000"/>
                </a:solidFill>
              </a:rPr>
              <a:t> Manipulation:</a:t>
            </a:r>
            <a:endParaRPr sz="1800">
              <a:solidFill>
                <a:srgbClr val="FF0000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FF0000"/>
                </a:solidFill>
              </a:rPr>
              <a:t>resolution theorem proving</a:t>
            </a:r>
            <a:endParaRPr sz="1800">
              <a:solidFill>
                <a:srgbClr val="FF0000"/>
              </a:solidFill>
            </a:endParaRPr>
          </a:p>
        </p:txBody>
      </p:sp>
      <p:cxnSp>
        <p:nvCxnSpPr>
          <p:cNvPr id="105" name="Google Shape;105;p14"/>
          <p:cNvCxnSpPr>
            <a:stCxn id="100" idx="2"/>
            <a:endCxn id="104" idx="0"/>
          </p:cNvCxnSpPr>
          <p:nvPr/>
        </p:nvCxnSpPr>
        <p:spPr>
          <a:xfrm>
            <a:off x="6217650" y="5140375"/>
            <a:ext cx="0" cy="4383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88" name="Shape 2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Google Shape;289;p32"/>
          <p:cNvSpPr txBox="1"/>
          <p:nvPr>
            <p:ph type="title"/>
          </p:nvPr>
        </p:nvSpPr>
        <p:spPr>
          <a:xfrm>
            <a:off x="435250" y="609600"/>
            <a:ext cx="8124000" cy="11430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Inference Rule 2: And-Elimination</a:t>
            </a:r>
            <a:endParaRPr/>
          </a:p>
        </p:txBody>
      </p:sp>
      <p:sp>
        <p:nvSpPr>
          <p:cNvPr id="290" name="Google Shape;290;p32"/>
          <p:cNvSpPr txBox="1"/>
          <p:nvPr>
            <p:ph idx="1" type="body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64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ctr">
              <a:spcBef>
                <a:spcPts val="640"/>
              </a:spcBef>
              <a:spcAft>
                <a:spcPts val="0"/>
              </a:spcAft>
              <a:buNone/>
            </a:pPr>
            <a:r>
              <a:rPr lang="en-US"/>
              <a:t>𝛂 ∧ 𝛃</a:t>
            </a:r>
            <a:br>
              <a:rPr lang="en-US"/>
            </a:br>
            <a:r>
              <a:rPr b="1" baseline="30000" lang="en-US"/>
              <a:t>_______________</a:t>
            </a:r>
            <a:br>
              <a:rPr lang="en-US"/>
            </a:br>
            <a:r>
              <a:rPr lang="en-US"/>
              <a:t>𝛂</a:t>
            </a:r>
            <a:endParaRPr/>
          </a:p>
        </p:txBody>
      </p:sp>
      <p:sp>
        <p:nvSpPr>
          <p:cNvPr id="291" name="Google Shape;291;p32"/>
          <p:cNvSpPr txBox="1"/>
          <p:nvPr>
            <p:ph idx="12" type="sldNum"/>
          </p:nvPr>
        </p:nvSpPr>
        <p:spPr>
          <a:xfrm>
            <a:off x="7155125" y="6495100"/>
            <a:ext cx="1905000" cy="2937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96" name="Shape 2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" name="Google Shape;297;p33"/>
          <p:cNvSpPr txBox="1"/>
          <p:nvPr>
            <p:ph type="title"/>
          </p:nvPr>
        </p:nvSpPr>
        <p:spPr>
          <a:xfrm>
            <a:off x="435250" y="609600"/>
            <a:ext cx="8124000" cy="11430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Inference Rule 3: And-Introduction</a:t>
            </a:r>
            <a:endParaRPr/>
          </a:p>
        </p:txBody>
      </p:sp>
      <p:sp>
        <p:nvSpPr>
          <p:cNvPr id="298" name="Google Shape;298;p33"/>
          <p:cNvSpPr txBox="1"/>
          <p:nvPr>
            <p:ph idx="1" type="body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64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ctr">
              <a:spcBef>
                <a:spcPts val="640"/>
              </a:spcBef>
              <a:spcAft>
                <a:spcPts val="0"/>
              </a:spcAft>
              <a:buNone/>
            </a:pPr>
            <a:r>
              <a:rPr lang="en-US"/>
              <a:t>𝛂   ,   𝛃</a:t>
            </a:r>
            <a:br>
              <a:rPr lang="en-US"/>
            </a:br>
            <a:r>
              <a:rPr b="1" baseline="30000" lang="en-US"/>
              <a:t>_______________</a:t>
            </a:r>
            <a:br>
              <a:rPr lang="en-US"/>
            </a:br>
            <a:r>
              <a:rPr lang="en-US"/>
              <a:t>𝛂 ∧ 𝛃</a:t>
            </a:r>
            <a:endParaRPr/>
          </a:p>
        </p:txBody>
      </p:sp>
      <p:sp>
        <p:nvSpPr>
          <p:cNvPr id="299" name="Google Shape;299;p33"/>
          <p:cNvSpPr txBox="1"/>
          <p:nvPr>
            <p:ph idx="12" type="sldNum"/>
          </p:nvPr>
        </p:nvSpPr>
        <p:spPr>
          <a:xfrm>
            <a:off x="7155125" y="6495100"/>
            <a:ext cx="1905000" cy="2937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04" name="Shape 3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" name="Google Shape;305;p34"/>
          <p:cNvSpPr txBox="1"/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Inference Rules Resulting From Logical Equivalences (</a:t>
            </a:r>
            <a:r>
              <a:rPr lang="en-US"/>
              <a:t>1/4</a:t>
            </a:r>
            <a:r>
              <a:rPr lang="en-US"/>
              <a:t>)</a:t>
            </a:r>
            <a:endParaRPr/>
          </a:p>
        </p:txBody>
      </p:sp>
      <p:sp>
        <p:nvSpPr>
          <p:cNvPr id="306" name="Google Shape;306;p34"/>
          <p:cNvSpPr txBox="1"/>
          <p:nvPr>
            <p:ph idx="1" type="body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457200" rtl="0" algn="l">
              <a:spcBef>
                <a:spcPts val="64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431800" lvl="0" marL="457200" rtl="0" algn="l">
              <a:spcBef>
                <a:spcPts val="640"/>
              </a:spcBef>
              <a:spcAft>
                <a:spcPts val="0"/>
              </a:spcAft>
              <a:buSzPts val="3200"/>
              <a:buChar char="•"/>
            </a:pPr>
            <a:r>
              <a:rPr lang="en-US"/>
              <a:t>Commutativity:</a:t>
            </a:r>
            <a:br>
              <a:rPr lang="en-US"/>
            </a:br>
            <a:r>
              <a:rPr lang="en-US"/>
              <a:t>    (𝛂 ∧ 𝛃)  ≡  (𝛃 ∧ 𝛂)</a:t>
            </a:r>
            <a:br>
              <a:rPr lang="en-US"/>
            </a:br>
            <a:r>
              <a:rPr lang="en-US"/>
              <a:t>    (𝛂 ∨ 𝛃)  ≡  (𝛃 ∨ 𝛂)</a:t>
            </a:r>
            <a:br>
              <a:rPr lang="en-US"/>
            </a:br>
            <a:endParaRPr/>
          </a:p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SzPts val="3200"/>
              <a:buChar char="•"/>
            </a:pPr>
            <a:r>
              <a:rPr lang="en-US"/>
              <a:t>Associativity:</a:t>
            </a:r>
            <a:br>
              <a:rPr lang="en-US"/>
            </a:br>
            <a:r>
              <a:rPr lang="en-US"/>
              <a:t>    (</a:t>
            </a:r>
            <a:r>
              <a:rPr lang="en-US"/>
              <a:t>(𝛂 ∧ 𝛃) ∧ 𝛄)  ≡  (𝛂 ∧ (𝛃 ∧ 𝛄))</a:t>
            </a:r>
            <a:br>
              <a:rPr lang="en-US"/>
            </a:br>
            <a:r>
              <a:rPr lang="en-US"/>
              <a:t>    ((𝛂 ∨ 𝛃) ∨ 𝛄)  ≡  (𝛂 ∨ (𝛃 ∨ 𝛄))</a:t>
            </a:r>
            <a:endParaRPr/>
          </a:p>
        </p:txBody>
      </p:sp>
      <p:sp>
        <p:nvSpPr>
          <p:cNvPr id="307" name="Google Shape;307;p34"/>
          <p:cNvSpPr txBox="1"/>
          <p:nvPr>
            <p:ph idx="12" type="sldNum"/>
          </p:nvPr>
        </p:nvSpPr>
        <p:spPr>
          <a:xfrm>
            <a:off x="7155125" y="6495100"/>
            <a:ext cx="1905000" cy="2937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12" name="Shape 3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" name="Google Shape;313;p35"/>
          <p:cNvSpPr txBox="1"/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Inference Rules Resulting From Logical Equivalences (2/4)</a:t>
            </a:r>
            <a:endParaRPr/>
          </a:p>
        </p:txBody>
      </p:sp>
      <p:sp>
        <p:nvSpPr>
          <p:cNvPr id="314" name="Google Shape;314;p35"/>
          <p:cNvSpPr txBox="1"/>
          <p:nvPr>
            <p:ph idx="1" type="body"/>
          </p:nvPr>
        </p:nvSpPr>
        <p:spPr>
          <a:xfrm>
            <a:off x="672612" y="1981200"/>
            <a:ext cx="7772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457200" rtl="0" algn="l">
              <a:spcBef>
                <a:spcPts val="64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431800" lvl="0" marL="457200" rtl="0" algn="l">
              <a:spcBef>
                <a:spcPts val="640"/>
              </a:spcBef>
              <a:spcAft>
                <a:spcPts val="0"/>
              </a:spcAft>
              <a:buSzPts val="3200"/>
              <a:buChar char="•"/>
            </a:pPr>
            <a:r>
              <a:rPr lang="en-US"/>
              <a:t>Double-negation elimination:</a:t>
            </a:r>
            <a:br>
              <a:rPr lang="en-US"/>
            </a:br>
            <a:r>
              <a:rPr lang="en-US"/>
              <a:t>    ¬(¬𝛂)  ≡  𝛂</a:t>
            </a:r>
            <a:br>
              <a:rPr lang="en-US"/>
            </a:br>
            <a:r>
              <a:rPr lang="en-US"/>
              <a:t>   </a:t>
            </a:r>
            <a:endParaRPr/>
          </a:p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SzPts val="3200"/>
              <a:buChar char="•"/>
            </a:pPr>
            <a:r>
              <a:rPr lang="en-US"/>
              <a:t>Contraposition:</a:t>
            </a:r>
            <a:br>
              <a:rPr lang="en-US"/>
            </a:br>
            <a:r>
              <a:rPr lang="en-US"/>
              <a:t>    (𝛂 ⇒ 𝛃)  ≡  (¬</a:t>
            </a:r>
            <a:r>
              <a:rPr lang="en-US"/>
              <a:t>𝛃 ⇒ ¬𝛂)</a:t>
            </a:r>
            <a:endParaRPr/>
          </a:p>
        </p:txBody>
      </p:sp>
      <p:sp>
        <p:nvSpPr>
          <p:cNvPr id="315" name="Google Shape;315;p35"/>
          <p:cNvSpPr txBox="1"/>
          <p:nvPr>
            <p:ph idx="12" type="sldNum"/>
          </p:nvPr>
        </p:nvSpPr>
        <p:spPr>
          <a:xfrm>
            <a:off x="7155125" y="6495100"/>
            <a:ext cx="1905000" cy="2937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20" name="Shape 3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" name="Google Shape;321;p36"/>
          <p:cNvSpPr txBox="1"/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Inference Rules Resulting From Logical Equivalences (</a:t>
            </a:r>
            <a:r>
              <a:rPr lang="en-US"/>
              <a:t>3/4</a:t>
            </a:r>
            <a:r>
              <a:rPr lang="en-US"/>
              <a:t>)</a:t>
            </a:r>
            <a:endParaRPr/>
          </a:p>
        </p:txBody>
      </p:sp>
      <p:sp>
        <p:nvSpPr>
          <p:cNvPr id="322" name="Google Shape;322;p36"/>
          <p:cNvSpPr txBox="1"/>
          <p:nvPr>
            <p:ph idx="1" type="body"/>
          </p:nvPr>
        </p:nvSpPr>
        <p:spPr>
          <a:xfrm>
            <a:off x="672612" y="1981200"/>
            <a:ext cx="7772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457200" rtl="0" algn="l">
              <a:spcBef>
                <a:spcPts val="64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431800" lvl="0" marL="457200" rtl="0" algn="l">
              <a:spcBef>
                <a:spcPts val="640"/>
              </a:spcBef>
              <a:spcAft>
                <a:spcPts val="0"/>
              </a:spcAft>
              <a:buSzPts val="3200"/>
              <a:buChar char="•"/>
            </a:pPr>
            <a:r>
              <a:rPr lang="en-US"/>
              <a:t>Implication elimination:</a:t>
            </a:r>
            <a:br>
              <a:rPr lang="en-US"/>
            </a:br>
            <a:r>
              <a:rPr lang="en-US"/>
              <a:t>    </a:t>
            </a:r>
            <a:r>
              <a:rPr lang="en-US"/>
              <a:t>(𝛂 ⇒ 𝛃)  ≡  (¬𝛂 ∨ 𝛃)</a:t>
            </a:r>
            <a:br>
              <a:rPr lang="en-US"/>
            </a:br>
            <a:r>
              <a:rPr lang="en-US"/>
              <a:t>   </a:t>
            </a:r>
            <a:endParaRPr/>
          </a:p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SzPts val="3200"/>
              <a:buChar char="•"/>
            </a:pPr>
            <a:r>
              <a:rPr lang="en-US"/>
              <a:t>Biconditional elimination:</a:t>
            </a:r>
            <a:br>
              <a:rPr lang="en-US"/>
            </a:br>
            <a:r>
              <a:rPr lang="en-US"/>
              <a:t>    (𝛂 ⇔ 𝛃)  ≡  (</a:t>
            </a:r>
            <a:r>
              <a:rPr lang="en-US"/>
              <a:t>(𝛂 ⇒ 𝛃) ∧ </a:t>
            </a:r>
            <a:r>
              <a:rPr lang="en-US"/>
              <a:t>(𝛃 ⇒ 𝛂))</a:t>
            </a:r>
            <a:endParaRPr/>
          </a:p>
        </p:txBody>
      </p:sp>
      <p:sp>
        <p:nvSpPr>
          <p:cNvPr id="323" name="Google Shape;323;p36"/>
          <p:cNvSpPr txBox="1"/>
          <p:nvPr>
            <p:ph idx="12" type="sldNum"/>
          </p:nvPr>
        </p:nvSpPr>
        <p:spPr>
          <a:xfrm>
            <a:off x="7155125" y="6495100"/>
            <a:ext cx="1905000" cy="2937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28" name="Shape 3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" name="Google Shape;329;p37"/>
          <p:cNvSpPr txBox="1"/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Inference Rules Resulting From Logical Equivalences (4/4)</a:t>
            </a:r>
            <a:endParaRPr/>
          </a:p>
        </p:txBody>
      </p:sp>
      <p:sp>
        <p:nvSpPr>
          <p:cNvPr id="330" name="Google Shape;330;p37"/>
          <p:cNvSpPr txBox="1"/>
          <p:nvPr>
            <p:ph idx="1" type="body"/>
          </p:nvPr>
        </p:nvSpPr>
        <p:spPr>
          <a:xfrm>
            <a:off x="672612" y="1981200"/>
            <a:ext cx="7772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64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431800" lvl="0" marL="457200" rtl="0" algn="l">
              <a:spcBef>
                <a:spcPts val="640"/>
              </a:spcBef>
              <a:spcAft>
                <a:spcPts val="0"/>
              </a:spcAft>
              <a:buSzPts val="3200"/>
              <a:buChar char="•"/>
            </a:pPr>
            <a:r>
              <a:rPr lang="en-US"/>
              <a:t>De Morgan’s Laws:</a:t>
            </a:r>
            <a:br>
              <a:rPr lang="en-US"/>
            </a:br>
            <a:r>
              <a:rPr lang="en-US"/>
              <a:t>    ¬ (𝛂 ∧ 𝛃)  ≡  (¬𝛂 ∨ ¬𝛃)</a:t>
            </a:r>
            <a:br>
              <a:rPr lang="en-US"/>
            </a:br>
            <a:r>
              <a:rPr lang="en-US"/>
              <a:t>    ¬ (𝛂 ∨ 𝛃)  ≡  (¬𝛂 ∧ ¬𝛃)</a:t>
            </a:r>
            <a:br>
              <a:rPr lang="en-US"/>
            </a:br>
            <a:r>
              <a:rPr lang="en-US"/>
              <a:t>   </a:t>
            </a:r>
            <a:endParaRPr/>
          </a:p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SzPts val="3200"/>
              <a:buChar char="•"/>
            </a:pPr>
            <a:r>
              <a:rPr lang="en-US"/>
              <a:t>Distributivity:</a:t>
            </a:r>
            <a:br>
              <a:rPr lang="en-US"/>
            </a:br>
            <a:r>
              <a:rPr lang="en-US"/>
              <a:t>    </a:t>
            </a:r>
            <a:r>
              <a:rPr lang="en-US"/>
              <a:t>(𝛂 ∧ (𝛃 ∨ 𝛄))  ≡  ((𝛂 ∧ 𝛃) ∨ (𝛂 ∧ 𝛄))</a:t>
            </a:r>
            <a:br>
              <a:rPr lang="en-US"/>
            </a:br>
            <a:r>
              <a:rPr lang="en-US"/>
              <a:t>    (𝛂 ∨ (𝛃 ∧ 𝛄))  ≡  ((𝛂 ∨ 𝛃) ∧ (𝛂 ∨ 𝛄))</a:t>
            </a:r>
            <a:endParaRPr/>
          </a:p>
        </p:txBody>
      </p:sp>
      <p:sp>
        <p:nvSpPr>
          <p:cNvPr id="331" name="Google Shape;331;p37"/>
          <p:cNvSpPr txBox="1"/>
          <p:nvPr>
            <p:ph idx="12" type="sldNum"/>
          </p:nvPr>
        </p:nvSpPr>
        <p:spPr>
          <a:xfrm>
            <a:off x="7155125" y="6495100"/>
            <a:ext cx="1905000" cy="2937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36" name="Shape 3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" name="Google Shape;337;p38"/>
          <p:cNvSpPr txBox="1"/>
          <p:nvPr>
            <p:ph type="title"/>
          </p:nvPr>
        </p:nvSpPr>
        <p:spPr>
          <a:xfrm>
            <a:off x="685800" y="-228600"/>
            <a:ext cx="7772400" cy="11430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chemeClr val="dk1"/>
                </a:solidFill>
              </a:rPr>
              <a:t>Proof: From ¬B</a:t>
            </a:r>
            <a:r>
              <a:rPr baseline="-25000" lang="en-US">
                <a:solidFill>
                  <a:schemeClr val="dk1"/>
                </a:solidFill>
              </a:rPr>
              <a:t>1,1</a:t>
            </a:r>
            <a:r>
              <a:rPr lang="en-US">
                <a:solidFill>
                  <a:schemeClr val="dk1"/>
                </a:solidFill>
              </a:rPr>
              <a:t> Derive ¬P</a:t>
            </a:r>
            <a:r>
              <a:rPr baseline="-25000" lang="en-US">
                <a:solidFill>
                  <a:schemeClr val="dk1"/>
                </a:solidFill>
              </a:rPr>
              <a:t>2,1</a:t>
            </a:r>
            <a:endParaRPr baseline="-25000"/>
          </a:p>
        </p:txBody>
      </p:sp>
      <p:sp>
        <p:nvSpPr>
          <p:cNvPr id="338" name="Google Shape;338;p38"/>
          <p:cNvSpPr txBox="1"/>
          <p:nvPr>
            <p:ph idx="12" type="sldNum"/>
          </p:nvPr>
        </p:nvSpPr>
        <p:spPr>
          <a:xfrm>
            <a:off x="7155125" y="6495100"/>
            <a:ext cx="1905000" cy="2937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graphicFrame>
        <p:nvGraphicFramePr>
          <p:cNvPr id="339" name="Google Shape;339;p38"/>
          <p:cNvGraphicFramePr/>
          <p:nvPr/>
        </p:nvGraphicFramePr>
        <p:xfrm>
          <a:off x="419100" y="8188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{DE35C3C7-EC14-440E-91DE-1F33B30845C6}</a:tableStyleId>
              </a:tblPr>
              <a:tblGrid>
                <a:gridCol w="401500"/>
                <a:gridCol w="3527200"/>
                <a:gridCol w="4318500"/>
              </a:tblGrid>
              <a:tr h="6100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64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</a:t>
                      </a:r>
                      <a:endParaRPr sz="24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64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¬ B</a:t>
                      </a:r>
                      <a:r>
                        <a:rPr baseline="-25000" lang="en-US" sz="24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1,1</a:t>
                      </a:r>
                      <a:endParaRPr sz="24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64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Given</a:t>
                      </a:r>
                      <a:endParaRPr sz="24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78145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64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</a:t>
                      </a:r>
                      <a:endParaRPr sz="24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91425" marL="91425"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64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24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B</a:t>
                      </a:r>
                      <a:r>
                        <a:rPr baseline="-25000" lang="en-US" sz="24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1,1</a:t>
                      </a:r>
                      <a:r>
                        <a:rPr lang="en-US" sz="24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⇔ (P</a:t>
                      </a:r>
                      <a:r>
                        <a:rPr baseline="-25000" lang="en-US" sz="24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1,2</a:t>
                      </a:r>
                      <a:r>
                        <a:rPr lang="en-US" sz="24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∨ P</a:t>
                      </a:r>
                      <a:r>
                        <a:rPr baseline="-25000" lang="en-US" sz="24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2,1</a:t>
                      </a:r>
                      <a:r>
                        <a:rPr lang="en-US" sz="24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)</a:t>
                      </a:r>
                      <a:endParaRPr sz="2400"/>
                    </a:p>
                  </a:txBody>
                  <a:tcPr marT="91425" marB="91425" marR="91425" marL="91425"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64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24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Wumpus </a:t>
                      </a:r>
                      <a:r>
                        <a:rPr lang="en-US" sz="24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constraint (given)</a:t>
                      </a:r>
                      <a:endParaRPr sz="2400"/>
                    </a:p>
                  </a:txBody>
                  <a:tcPr marT="91425" marB="91425" marR="91425" marL="91425"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0948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64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3</a:t>
                      </a:r>
                      <a:endParaRPr sz="24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91425" marL="91425"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64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24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(B</a:t>
                      </a:r>
                      <a:r>
                        <a:rPr baseline="-25000" lang="en-US" sz="24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1,1</a:t>
                      </a:r>
                      <a:r>
                        <a:rPr lang="en-US" sz="24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⇒ (P</a:t>
                      </a:r>
                      <a:r>
                        <a:rPr baseline="-25000" lang="en-US" sz="24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1,2</a:t>
                      </a:r>
                      <a:r>
                        <a:rPr lang="en-US" sz="24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∨ P</a:t>
                      </a:r>
                      <a:r>
                        <a:rPr baseline="-25000" lang="en-US" sz="24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2,1</a:t>
                      </a:r>
                      <a:r>
                        <a:rPr lang="en-US" sz="24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)) ∧</a:t>
                      </a:r>
                      <a:br>
                        <a:rPr lang="en-US" sz="24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</a:br>
                      <a:r>
                        <a:rPr lang="en-US" sz="24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((P</a:t>
                      </a:r>
                      <a:r>
                        <a:rPr baseline="-25000" lang="en-US" sz="24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1,2</a:t>
                      </a:r>
                      <a:r>
                        <a:rPr lang="en-US" sz="24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∨ P</a:t>
                      </a:r>
                      <a:r>
                        <a:rPr baseline="-25000" lang="en-US" sz="24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2,1</a:t>
                      </a:r>
                      <a:r>
                        <a:rPr lang="en-US" sz="24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) ⇒ B</a:t>
                      </a:r>
                      <a:r>
                        <a:rPr baseline="-25000" lang="en-US" sz="24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1,1</a:t>
                      </a:r>
                      <a:r>
                        <a:rPr lang="en-US" sz="24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)</a:t>
                      </a:r>
                      <a:endParaRPr sz="2400"/>
                    </a:p>
                  </a:txBody>
                  <a:tcPr marT="91425" marB="91425" marR="91425" marL="91425"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64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24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Biconditional elimination from 2</a:t>
                      </a:r>
                      <a:endParaRPr sz="24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400"/>
                    </a:p>
                  </a:txBody>
                  <a:tcPr marT="91425" marB="91425" marR="91425" marL="91425"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</a:tcPr>
                </a:tc>
              </a:tr>
              <a:tr h="71232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64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4</a:t>
                      </a:r>
                      <a:endParaRPr sz="24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64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24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(P</a:t>
                      </a:r>
                      <a:r>
                        <a:rPr baseline="-25000" lang="en-US" sz="24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1,2</a:t>
                      </a:r>
                      <a:r>
                        <a:rPr lang="en-US" sz="24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∨ P</a:t>
                      </a:r>
                      <a:r>
                        <a:rPr baseline="-25000" lang="en-US" sz="24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2,1</a:t>
                      </a:r>
                      <a:r>
                        <a:rPr lang="en-US" sz="24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) ⇒ B</a:t>
                      </a:r>
                      <a:r>
                        <a:rPr baseline="-25000" lang="en-US" sz="24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1,1</a:t>
                      </a:r>
                      <a:endParaRPr sz="2400"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64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24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And-Elimination from 3</a:t>
                      </a:r>
                      <a:endParaRPr sz="2400"/>
                    </a:p>
                  </a:txBody>
                  <a:tcPr marT="91425" marB="91425" marR="91425" marL="91425"/>
                </a:tc>
              </a:tr>
              <a:tr h="71232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64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5</a:t>
                      </a:r>
                      <a:endParaRPr sz="24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64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¬</a:t>
                      </a:r>
                      <a:r>
                        <a:rPr lang="en-US" sz="24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B</a:t>
                      </a:r>
                      <a:r>
                        <a:rPr baseline="-25000" lang="en-US" sz="24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1,1</a:t>
                      </a:r>
                      <a:r>
                        <a:rPr lang="en-US" sz="24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⇒ ¬(P</a:t>
                      </a:r>
                      <a:r>
                        <a:rPr baseline="-25000" lang="en-US" sz="24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1,2</a:t>
                      </a:r>
                      <a:r>
                        <a:rPr lang="en-US" sz="24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∨ P</a:t>
                      </a:r>
                      <a:r>
                        <a:rPr baseline="-25000" lang="en-US" sz="24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2,1</a:t>
                      </a:r>
                      <a:r>
                        <a:rPr lang="en-US" sz="24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)</a:t>
                      </a:r>
                      <a:endParaRPr sz="24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64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Contrapositive from 4</a:t>
                      </a:r>
                      <a:endParaRPr sz="24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91425" marL="91425"/>
                </a:tc>
              </a:tr>
              <a:tr h="69915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64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6</a:t>
                      </a:r>
                      <a:endParaRPr sz="24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64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24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¬ </a:t>
                      </a:r>
                      <a:r>
                        <a:rPr lang="en-US" sz="24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(P</a:t>
                      </a:r>
                      <a:r>
                        <a:rPr baseline="-25000" lang="en-US" sz="24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1,2</a:t>
                      </a:r>
                      <a:r>
                        <a:rPr lang="en-US" sz="24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∨ P</a:t>
                      </a:r>
                      <a:r>
                        <a:rPr baseline="-25000" lang="en-US" sz="24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2,1</a:t>
                      </a:r>
                      <a:r>
                        <a:rPr lang="en-US" sz="24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)</a:t>
                      </a:r>
                      <a:endParaRPr sz="2400"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64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Modus ponens from 1 + 5</a:t>
                      </a:r>
                      <a:endParaRPr sz="24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91425" marL="91425"/>
                </a:tc>
              </a:tr>
              <a:tr h="46637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64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7</a:t>
                      </a:r>
                      <a:endParaRPr sz="24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64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24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(¬P</a:t>
                      </a:r>
                      <a:r>
                        <a:rPr baseline="-25000" lang="en-US" sz="24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1,2</a:t>
                      </a:r>
                      <a:r>
                        <a:rPr lang="en-US" sz="24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∧ ¬P</a:t>
                      </a:r>
                      <a:r>
                        <a:rPr baseline="-25000" lang="en-US" sz="24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2,1</a:t>
                      </a:r>
                      <a:r>
                        <a:rPr lang="en-US" sz="24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)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De Morgan from 6</a:t>
                      </a:r>
                      <a:endParaRPr/>
                    </a:p>
                  </a:txBody>
                  <a:tcPr marT="91425" marB="91425" marR="91425" marL="91425"/>
                </a:tc>
              </a:tr>
              <a:tr h="46637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64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8</a:t>
                      </a:r>
                      <a:endParaRPr sz="24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64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24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¬P</a:t>
                      </a:r>
                      <a:r>
                        <a:rPr baseline="-25000" lang="en-US" sz="24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2,1</a:t>
                      </a:r>
                      <a:endParaRPr sz="24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And-Elimination from 7</a:t>
                      </a:r>
                      <a:endParaRPr sz="24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44" name="Shape 3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" name="Google Shape;345;p39"/>
          <p:cNvSpPr txBox="1"/>
          <p:nvPr>
            <p:ph type="title"/>
          </p:nvPr>
        </p:nvSpPr>
        <p:spPr>
          <a:xfrm>
            <a:off x="685800" y="0"/>
            <a:ext cx="7772400" cy="11430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Soundness and Completeness</a:t>
            </a:r>
            <a:endParaRPr/>
          </a:p>
        </p:txBody>
      </p:sp>
      <p:sp>
        <p:nvSpPr>
          <p:cNvPr id="346" name="Google Shape;346;p39"/>
          <p:cNvSpPr txBox="1"/>
          <p:nvPr>
            <p:ph idx="1" type="body"/>
          </p:nvPr>
        </p:nvSpPr>
        <p:spPr>
          <a:xfrm>
            <a:off x="685800" y="1066800"/>
            <a:ext cx="7772400" cy="56457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431800" lvl="0" marL="457200" rtl="0" algn="l">
              <a:spcBef>
                <a:spcPts val="640"/>
              </a:spcBef>
              <a:spcAft>
                <a:spcPts val="0"/>
              </a:spcAft>
              <a:buSzPts val="3200"/>
              <a:buChar char="•"/>
            </a:pPr>
            <a:r>
              <a:rPr lang="en-US"/>
              <a:t>Entailment: </a:t>
            </a:r>
            <a:r>
              <a:rPr lang="en-US"/>
              <a:t>𝛂 ⊧ 𝛃 means 𝛃 is true in all models of 𝛂.</a:t>
            </a:r>
            <a:endParaRPr/>
          </a:p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SzPts val="3200"/>
              <a:buChar char="•"/>
            </a:pPr>
            <a:r>
              <a:rPr lang="en-US"/>
              <a:t>Derivation: 𝛂 ⊦</a:t>
            </a:r>
            <a:r>
              <a:rPr baseline="-25000" lang="en-US"/>
              <a:t>I</a:t>
            </a:r>
            <a:r>
              <a:rPr lang="en-US"/>
              <a:t> 𝛃 means 𝛃 can be derived from 𝛂 using the inference rules in I.</a:t>
            </a:r>
            <a:br>
              <a:rPr lang="en-US"/>
            </a:br>
            <a:endParaRPr/>
          </a:p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SzPts val="3200"/>
              <a:buChar char="•"/>
            </a:pPr>
            <a:r>
              <a:rPr b="1" lang="en-US"/>
              <a:t>Soundness of I</a:t>
            </a:r>
            <a:r>
              <a:rPr lang="en-US"/>
              <a:t>: if 𝛂 ⊦</a:t>
            </a:r>
            <a:r>
              <a:rPr baseline="-25000" lang="en-US"/>
              <a:t>I</a:t>
            </a:r>
            <a:r>
              <a:rPr lang="en-US"/>
              <a:t> 𝛃 then 𝛂 ⊧ 𝛃</a:t>
            </a:r>
            <a:endParaRPr/>
          </a:p>
          <a:p>
            <a:pPr indent="-406400" lvl="1" marL="914400" rtl="0" algn="l">
              <a:spcBef>
                <a:spcPts val="0"/>
              </a:spcBef>
              <a:spcAft>
                <a:spcPts val="0"/>
              </a:spcAft>
              <a:buSzPts val="2800"/>
              <a:buChar char="–"/>
            </a:pPr>
            <a:r>
              <a:rPr lang="en-US"/>
              <a:t>Using I, we only derive entailed sentences.</a:t>
            </a:r>
            <a:endParaRPr/>
          </a:p>
          <a:p>
            <a:pPr indent="-406400" lvl="1" marL="914400" rtl="0" algn="l">
              <a:spcBef>
                <a:spcPts val="0"/>
              </a:spcBef>
              <a:spcAft>
                <a:spcPts val="0"/>
              </a:spcAft>
              <a:buSzPts val="2800"/>
              <a:buChar char="–"/>
            </a:pPr>
            <a:r>
              <a:rPr lang="en-US"/>
              <a:t>“We don’t make stuff up.”</a:t>
            </a:r>
            <a:br>
              <a:rPr lang="en-US"/>
            </a:br>
            <a:endParaRPr/>
          </a:p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SzPts val="3200"/>
              <a:buChar char="•"/>
            </a:pPr>
            <a:r>
              <a:rPr b="1" lang="en-US"/>
              <a:t>Completeness of I:</a:t>
            </a:r>
            <a:r>
              <a:rPr lang="en-US"/>
              <a:t> if 𝛂 ⊧ 𝛃 then 𝛂 ⊦</a:t>
            </a:r>
            <a:r>
              <a:rPr baseline="-25000" lang="en-US"/>
              <a:t>I</a:t>
            </a:r>
            <a:r>
              <a:rPr lang="en-US"/>
              <a:t> 𝛃</a:t>
            </a:r>
            <a:endParaRPr/>
          </a:p>
          <a:p>
            <a:pPr indent="-406400" lvl="1" marL="914400" rtl="0" algn="l">
              <a:spcBef>
                <a:spcPts val="0"/>
              </a:spcBef>
              <a:spcAft>
                <a:spcPts val="0"/>
              </a:spcAft>
              <a:buSzPts val="2800"/>
              <a:buChar char="–"/>
            </a:pPr>
            <a:r>
              <a:rPr lang="en-US"/>
              <a:t>All entailed sentences are derivable using I.</a:t>
            </a:r>
            <a:endParaRPr/>
          </a:p>
          <a:p>
            <a:pPr indent="-406400" lvl="1" marL="914400" rtl="0" algn="l">
              <a:spcBef>
                <a:spcPts val="0"/>
              </a:spcBef>
              <a:spcAft>
                <a:spcPts val="0"/>
              </a:spcAft>
              <a:buSzPts val="2800"/>
              <a:buChar char="–"/>
            </a:pPr>
            <a:r>
              <a:rPr lang="en-US"/>
              <a:t>“If it’s true, we can deduce it.”</a:t>
            </a:r>
            <a:endParaRPr/>
          </a:p>
        </p:txBody>
      </p:sp>
      <p:sp>
        <p:nvSpPr>
          <p:cNvPr id="347" name="Google Shape;347;p39"/>
          <p:cNvSpPr txBox="1"/>
          <p:nvPr>
            <p:ph idx="12" type="sldNum"/>
          </p:nvPr>
        </p:nvSpPr>
        <p:spPr>
          <a:xfrm>
            <a:off x="7155125" y="6495100"/>
            <a:ext cx="1905000" cy="2937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52" name="Shape 3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" name="Google Shape;353;p40"/>
          <p:cNvSpPr txBox="1"/>
          <p:nvPr>
            <p:ph type="title"/>
          </p:nvPr>
        </p:nvSpPr>
        <p:spPr>
          <a:xfrm>
            <a:off x="685800" y="381000"/>
            <a:ext cx="7772400" cy="11430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Validity and Satisfiability</a:t>
            </a:r>
            <a:endParaRPr/>
          </a:p>
        </p:txBody>
      </p:sp>
      <p:sp>
        <p:nvSpPr>
          <p:cNvPr id="354" name="Google Shape;354;p40"/>
          <p:cNvSpPr txBox="1"/>
          <p:nvPr>
            <p:ph idx="1" type="body"/>
          </p:nvPr>
        </p:nvSpPr>
        <p:spPr>
          <a:xfrm>
            <a:off x="685800" y="1827800"/>
            <a:ext cx="7992300" cy="48927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431800" lvl="0" marL="457200" rtl="0" algn="l">
              <a:spcBef>
                <a:spcPts val="640"/>
              </a:spcBef>
              <a:spcAft>
                <a:spcPts val="0"/>
              </a:spcAft>
              <a:buSzPts val="3200"/>
              <a:buChar char="•"/>
            </a:pPr>
            <a:r>
              <a:rPr lang="en-US"/>
              <a:t>A sentence 𝛂 is </a:t>
            </a:r>
            <a:r>
              <a:rPr b="1" lang="en-US"/>
              <a:t>valid</a:t>
            </a:r>
            <a:r>
              <a:rPr lang="en-US"/>
              <a:t> if it is true in all models. We denote this by ⊧𝛂.</a:t>
            </a:r>
            <a:br>
              <a:rPr lang="en-US"/>
            </a:br>
            <a:endParaRPr/>
          </a:p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SzPts val="3200"/>
              <a:buChar char="•"/>
            </a:pPr>
            <a:r>
              <a:rPr lang="en-US"/>
              <a:t>A sentence </a:t>
            </a:r>
            <a:r>
              <a:rPr lang="en-US"/>
              <a:t>𝛂 is </a:t>
            </a:r>
            <a:r>
              <a:rPr b="1" lang="en-US"/>
              <a:t>satisfiable</a:t>
            </a:r>
            <a:r>
              <a:rPr lang="en-US"/>
              <a:t> if it is true in at least one model.</a:t>
            </a:r>
            <a:br>
              <a:rPr lang="en-US"/>
            </a:br>
            <a:endParaRPr/>
          </a:p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SzPts val="3200"/>
              <a:buChar char="•"/>
            </a:pPr>
            <a:r>
              <a:rPr lang="en-US"/>
              <a:t>If a sentence 𝛂 is valid, its negation ¬𝛂 is not satisfiable.</a:t>
            </a:r>
            <a:endParaRPr/>
          </a:p>
          <a:p>
            <a:pPr indent="-406400" lvl="1" marL="914400" rtl="0" algn="l">
              <a:spcBef>
                <a:spcPts val="0"/>
              </a:spcBef>
              <a:spcAft>
                <a:spcPts val="0"/>
              </a:spcAft>
              <a:buSzPts val="2800"/>
              <a:buChar char="–"/>
            </a:pPr>
            <a:r>
              <a:rPr lang="en-US"/>
              <a:t>To prove </a:t>
            </a:r>
            <a:r>
              <a:rPr lang="en-US" sz="3200"/>
              <a:t>𝛂, show that ¬𝛂 is unsatisfiable.</a:t>
            </a:r>
            <a:endParaRPr sz="3200"/>
          </a:p>
        </p:txBody>
      </p:sp>
      <p:sp>
        <p:nvSpPr>
          <p:cNvPr id="355" name="Google Shape;355;p40"/>
          <p:cNvSpPr txBox="1"/>
          <p:nvPr>
            <p:ph idx="12" type="sldNum"/>
          </p:nvPr>
        </p:nvSpPr>
        <p:spPr>
          <a:xfrm>
            <a:off x="7155125" y="6495100"/>
            <a:ext cx="1905000" cy="2937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60" name="Shape 3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" name="Google Shape;361;p41"/>
          <p:cNvSpPr txBox="1"/>
          <p:nvPr>
            <p:ph type="title"/>
          </p:nvPr>
        </p:nvSpPr>
        <p:spPr>
          <a:xfrm>
            <a:off x="685800" y="457200"/>
            <a:ext cx="7772400" cy="11430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Theorem Proving</a:t>
            </a:r>
            <a:endParaRPr/>
          </a:p>
        </p:txBody>
      </p:sp>
      <p:sp>
        <p:nvSpPr>
          <p:cNvPr id="362" name="Google Shape;362;p41"/>
          <p:cNvSpPr txBox="1"/>
          <p:nvPr>
            <p:ph idx="1" type="body"/>
          </p:nvPr>
        </p:nvSpPr>
        <p:spPr>
          <a:xfrm>
            <a:off x="685800" y="1752600"/>
            <a:ext cx="7772400" cy="4941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431800" lvl="0" marL="457200" rtl="0" algn="l">
              <a:spcBef>
                <a:spcPts val="640"/>
              </a:spcBef>
              <a:spcAft>
                <a:spcPts val="0"/>
              </a:spcAft>
              <a:buSzPts val="3200"/>
              <a:buChar char="•"/>
            </a:pPr>
            <a:r>
              <a:rPr lang="en-US"/>
              <a:t>Start with axioms and givens, and apply inference rules to derive new formulae.</a:t>
            </a:r>
            <a:br>
              <a:rPr lang="en-US"/>
            </a:br>
            <a:endParaRPr/>
          </a:p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SzPts val="3200"/>
              <a:buChar char="•"/>
            </a:pPr>
            <a:r>
              <a:rPr lang="en-US"/>
              <a:t>But there are O(2</a:t>
            </a:r>
            <a:r>
              <a:rPr baseline="30000" lang="en-US"/>
              <a:t>N</a:t>
            </a:r>
            <a:r>
              <a:rPr lang="en-US"/>
              <a:t>) formulae in N vars!</a:t>
            </a:r>
            <a:br>
              <a:rPr lang="en-US"/>
            </a:br>
            <a:endParaRPr/>
          </a:p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SzPts val="3200"/>
              <a:buChar char="•"/>
            </a:pPr>
            <a:r>
              <a:rPr lang="en-US"/>
              <a:t>And m</a:t>
            </a:r>
            <a:r>
              <a:rPr lang="en-US"/>
              <a:t>ost are useless.</a:t>
            </a:r>
            <a:br>
              <a:rPr lang="en-US"/>
            </a:br>
            <a:endParaRPr/>
          </a:p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SzPts val="3200"/>
              <a:buChar char="•"/>
            </a:pPr>
            <a:r>
              <a:rPr lang="en-US"/>
              <a:t>How can we focus on formulae relevant to proving our goal?</a:t>
            </a:r>
            <a:endParaRPr/>
          </a:p>
        </p:txBody>
      </p:sp>
      <p:sp>
        <p:nvSpPr>
          <p:cNvPr id="363" name="Google Shape;363;p41"/>
          <p:cNvSpPr txBox="1"/>
          <p:nvPr>
            <p:ph idx="12" type="sldNum"/>
          </p:nvPr>
        </p:nvSpPr>
        <p:spPr>
          <a:xfrm>
            <a:off x="7155125" y="6495100"/>
            <a:ext cx="1905000" cy="2937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15"/>
          <p:cNvSpPr txBox="1"/>
          <p:nvPr>
            <p:ph type="title"/>
          </p:nvPr>
        </p:nvSpPr>
        <p:spPr>
          <a:xfrm>
            <a:off x="685800" y="228600"/>
            <a:ext cx="7772400" cy="11430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Logical Reasoning as CSP</a:t>
            </a:r>
            <a:endParaRPr/>
          </a:p>
        </p:txBody>
      </p:sp>
      <p:sp>
        <p:nvSpPr>
          <p:cNvPr id="112" name="Google Shape;112;p15"/>
          <p:cNvSpPr txBox="1"/>
          <p:nvPr>
            <p:ph idx="1" type="body"/>
          </p:nvPr>
        </p:nvSpPr>
        <p:spPr>
          <a:xfrm>
            <a:off x="685800" y="1371600"/>
            <a:ext cx="7772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640"/>
              </a:spcBef>
              <a:spcAft>
                <a:spcPts val="0"/>
              </a:spcAft>
              <a:buNone/>
            </a:pPr>
            <a:r>
              <a:rPr lang="en-US"/>
              <a:t>Find variable assignments (“models”) that satisfy all constraints.</a:t>
            </a:r>
            <a:br>
              <a:rPr lang="en-US"/>
            </a:br>
            <a:endParaRPr/>
          </a:p>
          <a:p>
            <a:pPr indent="0" lvl="0" marL="457200" rtl="0" algn="l">
              <a:spcBef>
                <a:spcPts val="64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3" name="Google Shape;113;p15"/>
          <p:cNvSpPr txBox="1"/>
          <p:nvPr>
            <p:ph idx="12" type="sldNum"/>
          </p:nvPr>
        </p:nvSpPr>
        <p:spPr>
          <a:xfrm>
            <a:off x="7155125" y="6495100"/>
            <a:ext cx="1905000" cy="2937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114" name="Google Shape;114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165599" y="2757550"/>
            <a:ext cx="4296574" cy="3912201"/>
          </a:xfrm>
          <a:prstGeom prst="rect">
            <a:avLst/>
          </a:prstGeom>
          <a:noFill/>
          <a:ln>
            <a:noFill/>
          </a:ln>
        </p:spPr>
      </p:pic>
      <p:sp>
        <p:nvSpPr>
          <p:cNvPr id="115" name="Google Shape;115;p15"/>
          <p:cNvSpPr txBox="1"/>
          <p:nvPr/>
        </p:nvSpPr>
        <p:spPr>
          <a:xfrm>
            <a:off x="5763500" y="2885500"/>
            <a:ext cx="2558400" cy="347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400"/>
              <a:t>Wumpus World</a:t>
            </a:r>
            <a:endParaRPr b="1" sz="24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/>
              <a:t>B</a:t>
            </a:r>
            <a:r>
              <a:rPr baseline="-25000" lang="en-US" sz="1800"/>
              <a:t>ij</a:t>
            </a:r>
            <a:r>
              <a:rPr lang="en-US" sz="1800"/>
              <a:t> = breeze felt</a:t>
            </a:r>
            <a:endParaRPr sz="18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</a:rPr>
              <a:t>S</a:t>
            </a:r>
            <a:r>
              <a:rPr baseline="-25000" lang="en-US" sz="1800">
                <a:solidFill>
                  <a:schemeClr val="dk1"/>
                </a:solidFill>
              </a:rPr>
              <a:t>ij</a:t>
            </a:r>
            <a:r>
              <a:rPr lang="en-US" sz="1800">
                <a:solidFill>
                  <a:schemeClr val="dk1"/>
                </a:solidFill>
              </a:rPr>
              <a:t> = stench smelt</a:t>
            </a:r>
            <a:endParaRPr sz="18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</a:rPr>
              <a:t>P</a:t>
            </a:r>
            <a:r>
              <a:rPr baseline="-25000" lang="en-US" sz="1800">
                <a:solidFill>
                  <a:schemeClr val="dk1"/>
                </a:solidFill>
              </a:rPr>
              <a:t>ij</a:t>
            </a:r>
            <a:r>
              <a:rPr lang="en-US" sz="1800">
                <a:solidFill>
                  <a:schemeClr val="dk1"/>
                </a:solidFill>
              </a:rPr>
              <a:t> = pit here</a:t>
            </a:r>
            <a:endParaRPr sz="18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</a:rPr>
              <a:t>W</a:t>
            </a:r>
            <a:r>
              <a:rPr baseline="-25000" lang="en-US" sz="1800">
                <a:solidFill>
                  <a:schemeClr val="dk1"/>
                </a:solidFill>
              </a:rPr>
              <a:t>ij</a:t>
            </a:r>
            <a:r>
              <a:rPr lang="en-US" sz="1800">
                <a:solidFill>
                  <a:schemeClr val="dk1"/>
                </a:solidFill>
              </a:rPr>
              <a:t> = wumpus here</a:t>
            </a:r>
            <a:endParaRPr sz="18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800">
                <a:solidFill>
                  <a:schemeClr val="dk1"/>
                </a:solidFill>
              </a:rPr>
              <a:t>G = gold</a:t>
            </a:r>
            <a:endParaRPr sz="18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68" name="Shape 3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" name="Google Shape;369;p42"/>
          <p:cNvSpPr txBox="1"/>
          <p:nvPr>
            <p:ph type="title"/>
          </p:nvPr>
        </p:nvSpPr>
        <p:spPr>
          <a:xfrm>
            <a:off x="685800" y="152400"/>
            <a:ext cx="7772400" cy="11430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Resolution Theorem Proving</a:t>
            </a:r>
            <a:endParaRPr/>
          </a:p>
        </p:txBody>
      </p:sp>
      <p:sp>
        <p:nvSpPr>
          <p:cNvPr id="370" name="Google Shape;370;p42"/>
          <p:cNvSpPr txBox="1"/>
          <p:nvPr>
            <p:ph idx="1" type="body"/>
          </p:nvPr>
        </p:nvSpPr>
        <p:spPr>
          <a:xfrm>
            <a:off x="685800" y="1207950"/>
            <a:ext cx="7772400" cy="54339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431800" lvl="0" marL="457200" rtl="0" algn="l">
              <a:spcBef>
                <a:spcPts val="640"/>
              </a:spcBef>
              <a:spcAft>
                <a:spcPts val="0"/>
              </a:spcAft>
              <a:buSzPts val="3200"/>
              <a:buChar char="•"/>
            </a:pPr>
            <a:r>
              <a:rPr lang="en-US"/>
              <a:t>The good news: there is a single inference rule that is sound, complete, and can find proofs with reasonable efficiency.</a:t>
            </a:r>
            <a:br>
              <a:rPr lang="en-US"/>
            </a:br>
            <a:endParaRPr/>
          </a:p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SzPts val="3200"/>
              <a:buChar char="•"/>
            </a:pPr>
            <a:r>
              <a:rPr lang="en-US"/>
              <a:t>The bad news: it only works for problems in </a:t>
            </a:r>
            <a:r>
              <a:rPr b="1" lang="en-US"/>
              <a:t>conjunctive normal form.</a:t>
            </a:r>
            <a:br>
              <a:rPr lang="en-US"/>
            </a:br>
            <a:endParaRPr/>
          </a:p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SzPts val="3200"/>
              <a:buChar char="•"/>
            </a:pPr>
            <a:r>
              <a:rPr lang="en-US"/>
              <a:t>But any sentence can be rewritten in conjunctive normal form.</a:t>
            </a:r>
            <a:br>
              <a:rPr lang="en-US"/>
            </a:br>
            <a:endParaRPr/>
          </a:p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SzPts val="3200"/>
              <a:buChar char="•"/>
            </a:pPr>
            <a:r>
              <a:rPr lang="en-US"/>
              <a:t>… but length may increase exponentially.</a:t>
            </a:r>
            <a:endParaRPr/>
          </a:p>
        </p:txBody>
      </p:sp>
      <p:sp>
        <p:nvSpPr>
          <p:cNvPr id="371" name="Google Shape;371;p42"/>
          <p:cNvSpPr txBox="1"/>
          <p:nvPr>
            <p:ph idx="12" type="sldNum"/>
          </p:nvPr>
        </p:nvSpPr>
        <p:spPr>
          <a:xfrm>
            <a:off x="7155125" y="6495100"/>
            <a:ext cx="1905000" cy="2937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76" name="Shape 3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7" name="Google Shape;377;p43"/>
          <p:cNvSpPr txBox="1"/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Definition: Clause</a:t>
            </a:r>
            <a:endParaRPr/>
          </a:p>
        </p:txBody>
      </p:sp>
      <p:sp>
        <p:nvSpPr>
          <p:cNvPr id="378" name="Google Shape;378;p43"/>
          <p:cNvSpPr txBox="1"/>
          <p:nvPr>
            <p:ph idx="1" type="body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640"/>
              </a:spcBef>
              <a:spcAft>
                <a:spcPts val="0"/>
              </a:spcAft>
              <a:buNone/>
            </a:pPr>
            <a:r>
              <a:rPr lang="en-US"/>
              <a:t>A </a:t>
            </a:r>
            <a:r>
              <a:rPr b="1" lang="en-US"/>
              <a:t>clause</a:t>
            </a:r>
            <a:r>
              <a:rPr lang="en-US"/>
              <a:t> is a disjunction of literals:</a:t>
            </a:r>
            <a:endParaRPr/>
          </a:p>
          <a:p>
            <a:pPr indent="0" lvl="0" marL="0" rtl="0" algn="l">
              <a:spcBef>
                <a:spcPts val="64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640"/>
              </a:spcBef>
              <a:spcAft>
                <a:spcPts val="0"/>
              </a:spcAft>
              <a:buNone/>
            </a:pPr>
            <a:r>
              <a:rPr lang="en-US"/>
              <a:t>       </a:t>
            </a:r>
            <a:r>
              <a:rPr lang="en-US">
                <a:latin typeface="Pacifico"/>
                <a:ea typeface="Pacifico"/>
                <a:cs typeface="Pacifico"/>
                <a:sym typeface="Pacifico"/>
              </a:rPr>
              <a:t>l</a:t>
            </a:r>
            <a:r>
              <a:rPr baseline="-25000" lang="en-US"/>
              <a:t>1</a:t>
            </a:r>
            <a:r>
              <a:rPr lang="en-US"/>
              <a:t> ∨ </a:t>
            </a:r>
            <a:r>
              <a:rPr lang="en-US">
                <a:latin typeface="Pacifico"/>
                <a:ea typeface="Pacifico"/>
                <a:cs typeface="Pacifico"/>
                <a:sym typeface="Pacifico"/>
              </a:rPr>
              <a:t>l</a:t>
            </a:r>
            <a:r>
              <a:rPr baseline="-25000" lang="en-US"/>
              <a:t>2</a:t>
            </a:r>
            <a:r>
              <a:rPr lang="en-US"/>
              <a:t> ∨ … ∨ </a:t>
            </a:r>
            <a:r>
              <a:rPr lang="en-US">
                <a:latin typeface="Pacifico"/>
                <a:ea typeface="Pacifico"/>
                <a:cs typeface="Pacifico"/>
                <a:sym typeface="Pacifico"/>
              </a:rPr>
              <a:t>l</a:t>
            </a:r>
            <a:r>
              <a:rPr baseline="-25000" lang="en-US"/>
              <a:t>n</a:t>
            </a:r>
            <a:endParaRPr/>
          </a:p>
          <a:p>
            <a:pPr indent="0" lvl="0" marL="0" rtl="0" algn="l">
              <a:spcBef>
                <a:spcPts val="64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640"/>
              </a:spcBef>
              <a:spcAft>
                <a:spcPts val="0"/>
              </a:spcAft>
              <a:buNone/>
            </a:pPr>
            <a:r>
              <a:rPr lang="en-US"/>
              <a:t>The </a:t>
            </a:r>
            <a:r>
              <a:rPr lang="en-US">
                <a:latin typeface="Pacifico"/>
                <a:ea typeface="Pacifico"/>
                <a:cs typeface="Pacifico"/>
                <a:sym typeface="Pacifico"/>
              </a:rPr>
              <a:t>l</a:t>
            </a:r>
            <a:r>
              <a:rPr baseline="-25000" lang="en-US"/>
              <a:t>i</a:t>
            </a:r>
            <a:r>
              <a:rPr lang="en-US"/>
              <a:t> may be positive or negative.</a:t>
            </a:r>
            <a:endParaRPr/>
          </a:p>
          <a:p>
            <a:pPr indent="0" lvl="0" marL="0" rtl="0" algn="l">
              <a:spcBef>
                <a:spcPts val="64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640"/>
              </a:spcBef>
              <a:spcAft>
                <a:spcPts val="0"/>
              </a:spcAft>
              <a:buNone/>
            </a:pPr>
            <a:r>
              <a:rPr lang="en-US"/>
              <a:t>A single literal </a:t>
            </a:r>
            <a:r>
              <a:rPr lang="en-US">
                <a:latin typeface="Pacifico"/>
                <a:ea typeface="Pacifico"/>
                <a:cs typeface="Pacifico"/>
                <a:sym typeface="Pacifico"/>
              </a:rPr>
              <a:t>l</a:t>
            </a:r>
            <a:r>
              <a:rPr lang="en-US"/>
              <a:t> is called a </a:t>
            </a:r>
            <a:r>
              <a:rPr b="1" lang="en-US"/>
              <a:t>unit clause.</a:t>
            </a:r>
            <a:endParaRPr b="1"/>
          </a:p>
        </p:txBody>
      </p:sp>
      <p:sp>
        <p:nvSpPr>
          <p:cNvPr id="379" name="Google Shape;379;p43"/>
          <p:cNvSpPr txBox="1"/>
          <p:nvPr>
            <p:ph idx="12" type="sldNum"/>
          </p:nvPr>
        </p:nvSpPr>
        <p:spPr>
          <a:xfrm>
            <a:off x="7155125" y="6495100"/>
            <a:ext cx="1905000" cy="2937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84" name="Shape 3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5" name="Google Shape;385;p44"/>
          <p:cNvSpPr txBox="1"/>
          <p:nvPr>
            <p:ph type="title"/>
          </p:nvPr>
        </p:nvSpPr>
        <p:spPr>
          <a:xfrm>
            <a:off x="55150" y="381000"/>
            <a:ext cx="9005100" cy="11430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Definition: Conjunctive Normal Form</a:t>
            </a:r>
            <a:endParaRPr/>
          </a:p>
        </p:txBody>
      </p:sp>
      <p:sp>
        <p:nvSpPr>
          <p:cNvPr id="386" name="Google Shape;386;p44"/>
          <p:cNvSpPr txBox="1"/>
          <p:nvPr>
            <p:ph idx="1" type="body"/>
          </p:nvPr>
        </p:nvSpPr>
        <p:spPr>
          <a:xfrm>
            <a:off x="790600" y="2052000"/>
            <a:ext cx="7703700" cy="44973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640"/>
              </a:spcBef>
              <a:spcAft>
                <a:spcPts val="0"/>
              </a:spcAft>
              <a:buNone/>
            </a:pPr>
            <a:r>
              <a:rPr lang="en-US"/>
              <a:t>A sentence is in </a:t>
            </a:r>
            <a:r>
              <a:rPr b="1" lang="en-US"/>
              <a:t>conjunctive normal form</a:t>
            </a:r>
            <a:r>
              <a:rPr lang="en-US"/>
              <a:t> if it is a conjunction of clauses:</a:t>
            </a:r>
            <a:endParaRPr/>
          </a:p>
          <a:p>
            <a:pPr indent="0" lvl="0" marL="0" rtl="0" algn="l">
              <a:spcBef>
                <a:spcPts val="640"/>
              </a:spcBef>
              <a:spcAft>
                <a:spcPts val="0"/>
              </a:spcAft>
              <a:buNone/>
            </a:pPr>
            <a:r>
              <a:rPr lang="en-US"/>
              <a:t>      </a:t>
            </a:r>
            <a:r>
              <a:rPr lang="en-US">
                <a:latin typeface="Pacifico"/>
                <a:ea typeface="Pacifico"/>
                <a:cs typeface="Pacifico"/>
                <a:sym typeface="Pacifico"/>
              </a:rPr>
              <a:t>c</a:t>
            </a:r>
            <a:r>
              <a:rPr baseline="-25000" lang="en-US"/>
              <a:t>1</a:t>
            </a:r>
            <a:r>
              <a:rPr lang="en-US"/>
              <a:t> ∧ </a:t>
            </a:r>
            <a:r>
              <a:rPr lang="en-US">
                <a:latin typeface="Pacifico"/>
                <a:ea typeface="Pacifico"/>
                <a:cs typeface="Pacifico"/>
                <a:sym typeface="Pacifico"/>
              </a:rPr>
              <a:t>c</a:t>
            </a:r>
            <a:r>
              <a:rPr baseline="-25000" lang="en-US"/>
              <a:t>2</a:t>
            </a:r>
            <a:r>
              <a:rPr lang="en-US"/>
              <a:t> ∧ … ∧ </a:t>
            </a:r>
            <a:r>
              <a:rPr lang="en-US">
                <a:latin typeface="Pacifico"/>
                <a:ea typeface="Pacifico"/>
                <a:cs typeface="Pacifico"/>
                <a:sym typeface="Pacifico"/>
              </a:rPr>
              <a:t>c</a:t>
            </a:r>
            <a:r>
              <a:rPr baseline="-25000" lang="en-US"/>
              <a:t>m</a:t>
            </a:r>
            <a:endParaRPr/>
          </a:p>
          <a:p>
            <a:pPr indent="0" lvl="0" marL="0" rtl="0" algn="l">
              <a:spcBef>
                <a:spcPts val="64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640"/>
              </a:spcBef>
              <a:spcAft>
                <a:spcPts val="0"/>
              </a:spcAft>
              <a:buNone/>
            </a:pPr>
            <a:r>
              <a:rPr lang="en-US"/>
              <a:t>Example: </a:t>
            </a:r>
            <a:endParaRPr/>
          </a:p>
          <a:p>
            <a:pPr indent="0" lvl="0" marL="0" rtl="0" algn="l">
              <a:spcBef>
                <a:spcPts val="640"/>
              </a:spcBef>
              <a:spcAft>
                <a:spcPts val="0"/>
              </a:spcAft>
              <a:buNone/>
            </a:pPr>
            <a:r>
              <a:rPr lang="en-US"/>
              <a:t>   </a:t>
            </a:r>
            <a:endParaRPr/>
          </a:p>
        </p:txBody>
      </p:sp>
      <p:sp>
        <p:nvSpPr>
          <p:cNvPr id="387" name="Google Shape;387;p44"/>
          <p:cNvSpPr txBox="1"/>
          <p:nvPr>
            <p:ph idx="12" type="sldNum"/>
          </p:nvPr>
        </p:nvSpPr>
        <p:spPr>
          <a:xfrm>
            <a:off x="7155125" y="6495100"/>
            <a:ext cx="1905000" cy="2937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388" name="Google Shape;388;p44"/>
          <p:cNvSpPr txBox="1"/>
          <p:nvPr/>
        </p:nvSpPr>
        <p:spPr>
          <a:xfrm>
            <a:off x="965250" y="5019400"/>
            <a:ext cx="8439300" cy="900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40"/>
              </a:spcBef>
              <a:spcAft>
                <a:spcPts val="0"/>
              </a:spcAft>
              <a:buNone/>
            </a:pPr>
            <a:r>
              <a:rPr lang="en-US" sz="3000">
                <a:solidFill>
                  <a:srgbClr val="98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(P ∨ ¬Q ∨ R)</a:t>
            </a:r>
            <a:r>
              <a:rPr lang="en-US" sz="3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∧  </a:t>
            </a:r>
            <a:r>
              <a:rPr lang="en-US" sz="3000">
                <a:solidFill>
                  <a:srgbClr val="38761D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(Q ∨ S)</a:t>
            </a:r>
            <a:r>
              <a:rPr lang="en-US" sz="3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∧  </a:t>
            </a:r>
            <a:r>
              <a:rPr lang="en-US" sz="300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(P ∨ ¬R ∨ T)</a:t>
            </a:r>
            <a:endParaRPr sz="300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93" name="Shape 3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4" name="Google Shape;394;p45"/>
          <p:cNvSpPr txBox="1"/>
          <p:nvPr>
            <p:ph type="title"/>
          </p:nvPr>
        </p:nvSpPr>
        <p:spPr>
          <a:xfrm>
            <a:off x="685800" y="76200"/>
            <a:ext cx="7772400" cy="11430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Converting to CNF</a:t>
            </a:r>
            <a:endParaRPr/>
          </a:p>
        </p:txBody>
      </p:sp>
      <p:sp>
        <p:nvSpPr>
          <p:cNvPr id="395" name="Google Shape;395;p45"/>
          <p:cNvSpPr txBox="1"/>
          <p:nvPr>
            <p:ph idx="12" type="sldNum"/>
          </p:nvPr>
        </p:nvSpPr>
        <p:spPr>
          <a:xfrm>
            <a:off x="7155125" y="6495100"/>
            <a:ext cx="1905000" cy="2937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graphicFrame>
        <p:nvGraphicFramePr>
          <p:cNvPr id="396" name="Google Shape;396;p45"/>
          <p:cNvGraphicFramePr/>
          <p:nvPr/>
        </p:nvGraphicFramePr>
        <p:xfrm>
          <a:off x="952500" y="11430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{DE35C3C7-EC14-440E-91DE-1F33B30845C6}</a:tableStyleId>
              </a:tblPr>
              <a:tblGrid>
                <a:gridCol w="3619500"/>
                <a:gridCol w="3619500"/>
              </a:tblGrid>
              <a:tr h="3810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/>
                        <a:t>B</a:t>
                      </a:r>
                      <a:r>
                        <a:rPr baseline="-25000" lang="en-US" sz="2400"/>
                        <a:t>1,1</a:t>
                      </a:r>
                      <a:r>
                        <a:rPr lang="en-US" sz="2400"/>
                        <a:t> ⇔ (P</a:t>
                      </a:r>
                      <a:r>
                        <a:rPr baseline="-25000" lang="en-US" sz="2400"/>
                        <a:t>1,2</a:t>
                      </a:r>
                      <a:r>
                        <a:rPr lang="en-US" sz="2400"/>
                        <a:t> ∨ P</a:t>
                      </a:r>
                      <a:r>
                        <a:rPr baseline="-25000" lang="en-US" sz="2400"/>
                        <a:t>2,1</a:t>
                      </a:r>
                      <a:r>
                        <a:rPr lang="en-US" sz="2400"/>
                        <a:t>)</a:t>
                      </a:r>
                      <a:endParaRPr sz="2400"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/>
                        <a:t>Given</a:t>
                      </a:r>
                      <a:endParaRPr sz="2400"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>
                          <a:solidFill>
                            <a:schemeClr val="dk1"/>
                          </a:solidFill>
                          <a:highlight>
                            <a:srgbClr val="F4CCCC"/>
                          </a:highlight>
                        </a:rPr>
                        <a:t>(B</a:t>
                      </a:r>
                      <a:r>
                        <a:rPr baseline="-25000" lang="en-US" sz="2400">
                          <a:solidFill>
                            <a:schemeClr val="dk1"/>
                          </a:solidFill>
                          <a:highlight>
                            <a:srgbClr val="F4CCCC"/>
                          </a:highlight>
                        </a:rPr>
                        <a:t>1,1</a:t>
                      </a:r>
                      <a:r>
                        <a:rPr lang="en-US" sz="2400">
                          <a:solidFill>
                            <a:schemeClr val="dk1"/>
                          </a:solidFill>
                          <a:highlight>
                            <a:srgbClr val="F4CCCC"/>
                          </a:highlight>
                        </a:rPr>
                        <a:t> ⇒ (P</a:t>
                      </a:r>
                      <a:r>
                        <a:rPr baseline="-25000" lang="en-US" sz="2400">
                          <a:solidFill>
                            <a:schemeClr val="dk1"/>
                          </a:solidFill>
                          <a:highlight>
                            <a:srgbClr val="F4CCCC"/>
                          </a:highlight>
                        </a:rPr>
                        <a:t>1,2</a:t>
                      </a:r>
                      <a:r>
                        <a:rPr lang="en-US" sz="2400">
                          <a:solidFill>
                            <a:schemeClr val="dk1"/>
                          </a:solidFill>
                          <a:highlight>
                            <a:srgbClr val="F4CCCC"/>
                          </a:highlight>
                        </a:rPr>
                        <a:t> ∨ P</a:t>
                      </a:r>
                      <a:r>
                        <a:rPr baseline="-25000" lang="en-US" sz="2400">
                          <a:solidFill>
                            <a:schemeClr val="dk1"/>
                          </a:solidFill>
                          <a:highlight>
                            <a:srgbClr val="F4CCCC"/>
                          </a:highlight>
                        </a:rPr>
                        <a:t>2,1</a:t>
                      </a:r>
                      <a:r>
                        <a:rPr lang="en-US" sz="2400">
                          <a:solidFill>
                            <a:schemeClr val="dk1"/>
                          </a:solidFill>
                          <a:highlight>
                            <a:srgbClr val="F4CCCC"/>
                          </a:highlight>
                        </a:rPr>
                        <a:t>))</a:t>
                      </a:r>
                      <a:r>
                        <a:rPr lang="en-US" sz="2400">
                          <a:solidFill>
                            <a:schemeClr val="dk1"/>
                          </a:solidFill>
                        </a:rPr>
                        <a:t> ∧</a:t>
                      </a:r>
                      <a:endParaRPr sz="24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>
                          <a:solidFill>
                            <a:schemeClr val="dk1"/>
                          </a:solidFill>
                          <a:highlight>
                            <a:srgbClr val="CFE2F3"/>
                          </a:highlight>
                        </a:rPr>
                        <a:t>(</a:t>
                      </a:r>
                      <a:r>
                        <a:rPr lang="en-US" sz="2400">
                          <a:solidFill>
                            <a:schemeClr val="dk1"/>
                          </a:solidFill>
                          <a:highlight>
                            <a:srgbClr val="CFE2F3"/>
                          </a:highlight>
                        </a:rPr>
                        <a:t>(P</a:t>
                      </a:r>
                      <a:r>
                        <a:rPr baseline="-25000" lang="en-US" sz="2400">
                          <a:solidFill>
                            <a:schemeClr val="dk1"/>
                          </a:solidFill>
                          <a:highlight>
                            <a:srgbClr val="CFE2F3"/>
                          </a:highlight>
                        </a:rPr>
                        <a:t>1,2</a:t>
                      </a:r>
                      <a:r>
                        <a:rPr lang="en-US" sz="2400">
                          <a:solidFill>
                            <a:schemeClr val="dk1"/>
                          </a:solidFill>
                          <a:highlight>
                            <a:srgbClr val="CFE2F3"/>
                          </a:highlight>
                        </a:rPr>
                        <a:t> ∨ P</a:t>
                      </a:r>
                      <a:r>
                        <a:rPr baseline="-25000" lang="en-US" sz="2400">
                          <a:solidFill>
                            <a:schemeClr val="dk1"/>
                          </a:solidFill>
                          <a:highlight>
                            <a:srgbClr val="CFE2F3"/>
                          </a:highlight>
                        </a:rPr>
                        <a:t>2,1</a:t>
                      </a:r>
                      <a:r>
                        <a:rPr lang="en-US" sz="2400">
                          <a:solidFill>
                            <a:schemeClr val="dk1"/>
                          </a:solidFill>
                          <a:highlight>
                            <a:srgbClr val="CFE2F3"/>
                          </a:highlight>
                        </a:rPr>
                        <a:t>) ⇒ B</a:t>
                      </a:r>
                      <a:r>
                        <a:rPr baseline="-25000" lang="en-US" sz="2400">
                          <a:solidFill>
                            <a:schemeClr val="dk1"/>
                          </a:solidFill>
                          <a:highlight>
                            <a:srgbClr val="CFE2F3"/>
                          </a:highlight>
                        </a:rPr>
                        <a:t>1,1</a:t>
                      </a:r>
                      <a:r>
                        <a:rPr lang="en-US" sz="2400">
                          <a:solidFill>
                            <a:schemeClr val="dk1"/>
                          </a:solidFill>
                          <a:highlight>
                            <a:srgbClr val="CFE2F3"/>
                          </a:highlight>
                        </a:rPr>
                        <a:t>)</a:t>
                      </a:r>
                      <a:endParaRPr sz="2400">
                        <a:solidFill>
                          <a:schemeClr val="dk1"/>
                        </a:solidFill>
                        <a:highlight>
                          <a:srgbClr val="CFE2F3"/>
                        </a:highlight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/>
                        <a:t>Biconditional elimination</a:t>
                      </a:r>
                      <a:endParaRPr sz="2400"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2400">
                          <a:solidFill>
                            <a:schemeClr val="dk1"/>
                          </a:solidFill>
                          <a:highlight>
                            <a:srgbClr val="F4CCCC"/>
                          </a:highlight>
                        </a:rPr>
                        <a:t>(¬B</a:t>
                      </a:r>
                      <a:r>
                        <a:rPr baseline="-25000" lang="en-US" sz="2400">
                          <a:solidFill>
                            <a:schemeClr val="dk1"/>
                          </a:solidFill>
                          <a:highlight>
                            <a:srgbClr val="F4CCCC"/>
                          </a:highlight>
                        </a:rPr>
                        <a:t>1,1</a:t>
                      </a:r>
                      <a:r>
                        <a:rPr lang="en-US" sz="2400">
                          <a:solidFill>
                            <a:schemeClr val="dk1"/>
                          </a:solidFill>
                          <a:highlight>
                            <a:srgbClr val="F4CCCC"/>
                          </a:highlight>
                        </a:rPr>
                        <a:t> ∨ P</a:t>
                      </a:r>
                      <a:r>
                        <a:rPr baseline="-25000" lang="en-US" sz="2400">
                          <a:solidFill>
                            <a:schemeClr val="dk1"/>
                          </a:solidFill>
                          <a:highlight>
                            <a:srgbClr val="F4CCCC"/>
                          </a:highlight>
                        </a:rPr>
                        <a:t>1,2</a:t>
                      </a:r>
                      <a:r>
                        <a:rPr lang="en-US" sz="2400">
                          <a:solidFill>
                            <a:schemeClr val="dk1"/>
                          </a:solidFill>
                          <a:highlight>
                            <a:srgbClr val="F4CCCC"/>
                          </a:highlight>
                        </a:rPr>
                        <a:t> ∨ P</a:t>
                      </a:r>
                      <a:r>
                        <a:rPr baseline="-25000" lang="en-US" sz="2400">
                          <a:solidFill>
                            <a:schemeClr val="dk1"/>
                          </a:solidFill>
                          <a:highlight>
                            <a:srgbClr val="F4CCCC"/>
                          </a:highlight>
                        </a:rPr>
                        <a:t>2,1</a:t>
                      </a:r>
                      <a:r>
                        <a:rPr lang="en-US" sz="2400">
                          <a:solidFill>
                            <a:schemeClr val="dk1"/>
                          </a:solidFill>
                          <a:highlight>
                            <a:srgbClr val="F4CCCC"/>
                          </a:highlight>
                        </a:rPr>
                        <a:t>)</a:t>
                      </a:r>
                      <a:r>
                        <a:rPr lang="en-US" sz="2400">
                          <a:solidFill>
                            <a:schemeClr val="dk1"/>
                          </a:solidFill>
                        </a:rPr>
                        <a:t> ∧</a:t>
                      </a:r>
                      <a:endParaRPr sz="24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2400">
                          <a:solidFill>
                            <a:schemeClr val="dk1"/>
                          </a:solidFill>
                          <a:highlight>
                            <a:srgbClr val="CFE2F3"/>
                          </a:highlight>
                        </a:rPr>
                        <a:t>(¬(P</a:t>
                      </a:r>
                      <a:r>
                        <a:rPr baseline="-25000" lang="en-US" sz="2400">
                          <a:solidFill>
                            <a:schemeClr val="dk1"/>
                          </a:solidFill>
                          <a:highlight>
                            <a:srgbClr val="CFE2F3"/>
                          </a:highlight>
                        </a:rPr>
                        <a:t>1,2</a:t>
                      </a:r>
                      <a:r>
                        <a:rPr lang="en-US" sz="2400">
                          <a:solidFill>
                            <a:schemeClr val="dk1"/>
                          </a:solidFill>
                          <a:highlight>
                            <a:srgbClr val="CFE2F3"/>
                          </a:highlight>
                        </a:rPr>
                        <a:t> ∨ P</a:t>
                      </a:r>
                      <a:r>
                        <a:rPr baseline="-25000" lang="en-US" sz="2400">
                          <a:solidFill>
                            <a:schemeClr val="dk1"/>
                          </a:solidFill>
                          <a:highlight>
                            <a:srgbClr val="CFE2F3"/>
                          </a:highlight>
                        </a:rPr>
                        <a:t>2,1</a:t>
                      </a:r>
                      <a:r>
                        <a:rPr lang="en-US" sz="2400">
                          <a:solidFill>
                            <a:schemeClr val="dk1"/>
                          </a:solidFill>
                          <a:highlight>
                            <a:srgbClr val="CFE2F3"/>
                          </a:highlight>
                        </a:rPr>
                        <a:t>) ∨ B</a:t>
                      </a:r>
                      <a:r>
                        <a:rPr baseline="-25000" lang="en-US" sz="2400">
                          <a:solidFill>
                            <a:schemeClr val="dk1"/>
                          </a:solidFill>
                          <a:highlight>
                            <a:srgbClr val="CFE2F3"/>
                          </a:highlight>
                        </a:rPr>
                        <a:t>1,1</a:t>
                      </a:r>
                      <a:r>
                        <a:rPr lang="en-US" sz="2400">
                          <a:solidFill>
                            <a:schemeClr val="dk1"/>
                          </a:solidFill>
                          <a:highlight>
                            <a:srgbClr val="CFE2F3"/>
                          </a:highlight>
                        </a:rPr>
                        <a:t>)</a:t>
                      </a:r>
                      <a:endParaRPr sz="2400">
                        <a:highlight>
                          <a:srgbClr val="CFE2F3"/>
                        </a:highlight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/>
                        <a:t>Implication elimination (twice)</a:t>
                      </a:r>
                      <a:endParaRPr sz="2400"/>
                    </a:p>
                  </a:txBody>
                  <a:tcPr marT="91425" marB="91425" marR="91425" marL="91425"/>
                </a:tc>
              </a:tr>
              <a:tr h="124817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2400">
                          <a:solidFill>
                            <a:schemeClr val="dk1"/>
                          </a:solidFill>
                        </a:rPr>
                        <a:t>(¬B</a:t>
                      </a:r>
                      <a:r>
                        <a:rPr baseline="-25000" lang="en-US" sz="2400">
                          <a:solidFill>
                            <a:schemeClr val="dk1"/>
                          </a:solidFill>
                        </a:rPr>
                        <a:t>1,1</a:t>
                      </a:r>
                      <a:r>
                        <a:rPr lang="en-US" sz="2400">
                          <a:solidFill>
                            <a:schemeClr val="dk1"/>
                          </a:solidFill>
                        </a:rPr>
                        <a:t> ∨ P</a:t>
                      </a:r>
                      <a:r>
                        <a:rPr baseline="-25000" lang="en-US" sz="2400">
                          <a:solidFill>
                            <a:schemeClr val="dk1"/>
                          </a:solidFill>
                        </a:rPr>
                        <a:t>1,2</a:t>
                      </a:r>
                      <a:r>
                        <a:rPr lang="en-US" sz="2400">
                          <a:solidFill>
                            <a:schemeClr val="dk1"/>
                          </a:solidFill>
                        </a:rPr>
                        <a:t> ∨ P</a:t>
                      </a:r>
                      <a:r>
                        <a:rPr baseline="-25000" lang="en-US" sz="2400">
                          <a:solidFill>
                            <a:schemeClr val="dk1"/>
                          </a:solidFill>
                        </a:rPr>
                        <a:t>2,1</a:t>
                      </a:r>
                      <a:r>
                        <a:rPr lang="en-US" sz="2400">
                          <a:solidFill>
                            <a:schemeClr val="dk1"/>
                          </a:solidFill>
                        </a:rPr>
                        <a:t>) ∧</a:t>
                      </a:r>
                      <a:endParaRPr sz="24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>
                          <a:solidFill>
                            <a:schemeClr val="dk1"/>
                          </a:solidFill>
                        </a:rPr>
                        <a:t>(</a:t>
                      </a:r>
                      <a:r>
                        <a:rPr lang="en-US" sz="2400">
                          <a:solidFill>
                            <a:schemeClr val="dk1"/>
                          </a:solidFill>
                          <a:highlight>
                            <a:srgbClr val="CFE2F3"/>
                          </a:highlight>
                        </a:rPr>
                        <a:t>(¬P</a:t>
                      </a:r>
                      <a:r>
                        <a:rPr baseline="-25000" lang="en-US" sz="2400">
                          <a:solidFill>
                            <a:schemeClr val="dk1"/>
                          </a:solidFill>
                          <a:highlight>
                            <a:srgbClr val="CFE2F3"/>
                          </a:highlight>
                        </a:rPr>
                        <a:t>1,2</a:t>
                      </a:r>
                      <a:r>
                        <a:rPr lang="en-US" sz="2400">
                          <a:solidFill>
                            <a:schemeClr val="dk1"/>
                          </a:solidFill>
                          <a:highlight>
                            <a:srgbClr val="CFE2F3"/>
                          </a:highlight>
                        </a:rPr>
                        <a:t> ∧ ¬P</a:t>
                      </a:r>
                      <a:r>
                        <a:rPr baseline="-25000" lang="en-US" sz="2400">
                          <a:solidFill>
                            <a:schemeClr val="dk1"/>
                          </a:solidFill>
                          <a:highlight>
                            <a:srgbClr val="CFE2F3"/>
                          </a:highlight>
                        </a:rPr>
                        <a:t>2,1</a:t>
                      </a:r>
                      <a:r>
                        <a:rPr lang="en-US" sz="2400">
                          <a:solidFill>
                            <a:schemeClr val="dk1"/>
                          </a:solidFill>
                          <a:highlight>
                            <a:srgbClr val="CFE2F3"/>
                          </a:highlight>
                        </a:rPr>
                        <a:t>)</a:t>
                      </a:r>
                      <a:r>
                        <a:rPr lang="en-US" sz="2400">
                          <a:solidFill>
                            <a:schemeClr val="dk1"/>
                          </a:solidFill>
                        </a:rPr>
                        <a:t> ∨ B</a:t>
                      </a:r>
                      <a:r>
                        <a:rPr baseline="-25000" lang="en-US" sz="2400">
                          <a:solidFill>
                            <a:schemeClr val="dk1"/>
                          </a:solidFill>
                        </a:rPr>
                        <a:t>1,1</a:t>
                      </a:r>
                      <a:r>
                        <a:rPr lang="en-US" sz="2400">
                          <a:solidFill>
                            <a:schemeClr val="dk1"/>
                          </a:solidFill>
                        </a:rPr>
                        <a:t>)</a:t>
                      </a:r>
                      <a:endParaRPr sz="2400"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4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/>
                        <a:t>De Morgan</a:t>
                      </a:r>
                      <a:endParaRPr sz="2400"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2400">
                          <a:solidFill>
                            <a:schemeClr val="dk1"/>
                          </a:solidFill>
                        </a:rPr>
                        <a:t>[ </a:t>
                      </a:r>
                      <a:r>
                        <a:rPr lang="en-US" sz="2400">
                          <a:solidFill>
                            <a:schemeClr val="dk1"/>
                          </a:solidFill>
                        </a:rPr>
                        <a:t>(¬B</a:t>
                      </a:r>
                      <a:r>
                        <a:rPr baseline="-25000" lang="en-US" sz="2400">
                          <a:solidFill>
                            <a:schemeClr val="dk1"/>
                          </a:solidFill>
                        </a:rPr>
                        <a:t>1,1</a:t>
                      </a:r>
                      <a:r>
                        <a:rPr lang="en-US" sz="2400">
                          <a:solidFill>
                            <a:schemeClr val="dk1"/>
                          </a:solidFill>
                        </a:rPr>
                        <a:t> ∨ P</a:t>
                      </a:r>
                      <a:r>
                        <a:rPr baseline="-25000" lang="en-US" sz="2400">
                          <a:solidFill>
                            <a:schemeClr val="dk1"/>
                          </a:solidFill>
                        </a:rPr>
                        <a:t>1,2</a:t>
                      </a:r>
                      <a:r>
                        <a:rPr lang="en-US" sz="2400">
                          <a:solidFill>
                            <a:schemeClr val="dk1"/>
                          </a:solidFill>
                        </a:rPr>
                        <a:t> ∨ P</a:t>
                      </a:r>
                      <a:r>
                        <a:rPr baseline="-25000" lang="en-US" sz="2400">
                          <a:solidFill>
                            <a:schemeClr val="dk1"/>
                          </a:solidFill>
                        </a:rPr>
                        <a:t>2,1</a:t>
                      </a:r>
                      <a:r>
                        <a:rPr lang="en-US" sz="2400">
                          <a:solidFill>
                            <a:schemeClr val="dk1"/>
                          </a:solidFill>
                        </a:rPr>
                        <a:t>) ∧</a:t>
                      </a:r>
                      <a:endParaRPr sz="24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2400">
                          <a:solidFill>
                            <a:schemeClr val="dk1"/>
                          </a:solidFill>
                          <a:highlight>
                            <a:srgbClr val="CFE2F3"/>
                          </a:highlight>
                        </a:rPr>
                        <a:t>  (¬P</a:t>
                      </a:r>
                      <a:r>
                        <a:rPr baseline="-25000" lang="en-US" sz="2400">
                          <a:solidFill>
                            <a:schemeClr val="dk1"/>
                          </a:solidFill>
                          <a:highlight>
                            <a:srgbClr val="CFE2F3"/>
                          </a:highlight>
                        </a:rPr>
                        <a:t>1,2</a:t>
                      </a:r>
                      <a:r>
                        <a:rPr lang="en-US" sz="2400">
                          <a:solidFill>
                            <a:schemeClr val="dk1"/>
                          </a:solidFill>
                          <a:highlight>
                            <a:srgbClr val="CFE2F3"/>
                          </a:highlight>
                        </a:rPr>
                        <a:t> ∨ B</a:t>
                      </a:r>
                      <a:r>
                        <a:rPr baseline="-25000" lang="en-US" sz="2400">
                          <a:solidFill>
                            <a:schemeClr val="dk1"/>
                          </a:solidFill>
                          <a:highlight>
                            <a:srgbClr val="CFE2F3"/>
                          </a:highlight>
                        </a:rPr>
                        <a:t>1,1 </a:t>
                      </a:r>
                      <a:r>
                        <a:rPr lang="en-US" sz="2400">
                          <a:solidFill>
                            <a:schemeClr val="dk1"/>
                          </a:solidFill>
                          <a:highlight>
                            <a:srgbClr val="CFE2F3"/>
                          </a:highlight>
                        </a:rPr>
                        <a:t>) ∧</a:t>
                      </a:r>
                      <a:br>
                        <a:rPr lang="en-US" sz="2400">
                          <a:solidFill>
                            <a:schemeClr val="dk1"/>
                          </a:solidFill>
                          <a:highlight>
                            <a:srgbClr val="CFE2F3"/>
                          </a:highlight>
                        </a:rPr>
                      </a:br>
                      <a:r>
                        <a:rPr lang="en-US" sz="2400">
                          <a:solidFill>
                            <a:schemeClr val="dk1"/>
                          </a:solidFill>
                          <a:highlight>
                            <a:srgbClr val="CFE2F3"/>
                          </a:highlight>
                        </a:rPr>
                        <a:t>  (¬P</a:t>
                      </a:r>
                      <a:r>
                        <a:rPr baseline="-25000" lang="en-US" sz="2400">
                          <a:solidFill>
                            <a:schemeClr val="dk1"/>
                          </a:solidFill>
                          <a:highlight>
                            <a:srgbClr val="CFE2F3"/>
                          </a:highlight>
                        </a:rPr>
                        <a:t>2,1</a:t>
                      </a:r>
                      <a:r>
                        <a:rPr lang="en-US" sz="2400">
                          <a:solidFill>
                            <a:schemeClr val="dk1"/>
                          </a:solidFill>
                          <a:highlight>
                            <a:srgbClr val="CFE2F3"/>
                          </a:highlight>
                        </a:rPr>
                        <a:t> ∨ B</a:t>
                      </a:r>
                      <a:r>
                        <a:rPr baseline="-25000" lang="en-US" sz="2400">
                          <a:solidFill>
                            <a:schemeClr val="dk1"/>
                          </a:solidFill>
                          <a:highlight>
                            <a:srgbClr val="CFE2F3"/>
                          </a:highlight>
                        </a:rPr>
                        <a:t>1,1</a:t>
                      </a:r>
                      <a:r>
                        <a:rPr lang="en-US" sz="2400">
                          <a:solidFill>
                            <a:schemeClr val="dk1"/>
                          </a:solidFill>
                          <a:highlight>
                            <a:srgbClr val="CFE2F3"/>
                          </a:highlight>
                        </a:rPr>
                        <a:t>)</a:t>
                      </a:r>
                      <a:r>
                        <a:rPr lang="en-US" sz="2400">
                          <a:solidFill>
                            <a:schemeClr val="dk1"/>
                          </a:solidFill>
                        </a:rPr>
                        <a:t> ]</a:t>
                      </a:r>
                      <a:endParaRPr sz="2400"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4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/>
                        <a:t>Distributivity</a:t>
                      </a:r>
                      <a:endParaRPr sz="24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4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/>
                        <a:t>Result is in CNF.</a:t>
                      </a:r>
                      <a:endParaRPr sz="2400"/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01" name="Shape 4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2" name="Google Shape;402;p46"/>
          <p:cNvSpPr txBox="1"/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Converting to CNF</a:t>
            </a:r>
            <a:endParaRPr/>
          </a:p>
        </p:txBody>
      </p:sp>
      <p:sp>
        <p:nvSpPr>
          <p:cNvPr id="403" name="Google Shape;403;p46"/>
          <p:cNvSpPr txBox="1"/>
          <p:nvPr>
            <p:ph idx="1" type="body"/>
          </p:nvPr>
        </p:nvSpPr>
        <p:spPr>
          <a:xfrm>
            <a:off x="685800" y="1981200"/>
            <a:ext cx="7772400" cy="46077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457200" lvl="0" marL="0" rtl="0" algn="l">
              <a:spcBef>
                <a:spcPts val="640"/>
              </a:spcBef>
              <a:spcAft>
                <a:spcPts val="0"/>
              </a:spcAft>
              <a:buNone/>
            </a:pPr>
            <a:r>
              <a:rPr lang="en-US"/>
              <a:t>(a ∧ b) ∨ (c ∧ d) ∨ (e ∧ f)</a:t>
            </a:r>
            <a:endParaRPr/>
          </a:p>
          <a:p>
            <a:pPr indent="0" lvl="0" marL="0" rtl="0" algn="l">
              <a:spcBef>
                <a:spcPts val="64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640"/>
              </a:spcBef>
              <a:spcAft>
                <a:spcPts val="0"/>
              </a:spcAft>
              <a:buNone/>
            </a:pPr>
            <a:r>
              <a:rPr lang="en-US"/>
              <a:t>converts to</a:t>
            </a:r>
            <a:br>
              <a:rPr lang="en-US"/>
            </a:br>
            <a:endParaRPr/>
          </a:p>
          <a:p>
            <a:pPr indent="457200" lvl="0" marL="0" rtl="0" algn="l">
              <a:spcBef>
                <a:spcPts val="640"/>
              </a:spcBef>
              <a:spcAft>
                <a:spcPts val="0"/>
              </a:spcAft>
              <a:buNone/>
            </a:pPr>
            <a:r>
              <a:rPr lang="en-US"/>
              <a:t>(</a:t>
            </a:r>
            <a:r>
              <a:rPr lang="en-US"/>
              <a:t>a ∨ c ∨ e) ∧ (a ∨ c ∨ f) ∧</a:t>
            </a:r>
            <a:endParaRPr/>
          </a:p>
          <a:p>
            <a:pPr indent="457200" lvl="0" marL="0" rtl="0" algn="l">
              <a:spcBef>
                <a:spcPts val="640"/>
              </a:spcBef>
              <a:spcAft>
                <a:spcPts val="0"/>
              </a:spcAft>
              <a:buNone/>
            </a:pPr>
            <a:r>
              <a:rPr lang="en-US"/>
              <a:t>(a ∨ d ∨ e) ∧ (a ∨ d ∨ f) ∧</a:t>
            </a:r>
            <a:endParaRPr/>
          </a:p>
          <a:p>
            <a:pPr indent="457200" lvl="0" marL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/>
              <a:t>(b ∨ c ∨ e) ∧ (b ∨ c ∨ f) ∧</a:t>
            </a:r>
            <a:endParaRPr/>
          </a:p>
          <a:p>
            <a:pPr indent="457200" lvl="0" marL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/>
              <a:t>(b ∨ d ∨ e) ∧ (b ∨ d ∨ f) ∧</a:t>
            </a:r>
            <a:endParaRPr/>
          </a:p>
        </p:txBody>
      </p:sp>
      <p:sp>
        <p:nvSpPr>
          <p:cNvPr id="404" name="Google Shape;404;p46"/>
          <p:cNvSpPr txBox="1"/>
          <p:nvPr>
            <p:ph idx="12" type="sldNum"/>
          </p:nvPr>
        </p:nvSpPr>
        <p:spPr>
          <a:xfrm>
            <a:off x="7155125" y="6495100"/>
            <a:ext cx="1905000" cy="2937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405" name="Google Shape;405;p46"/>
          <p:cNvSpPr txBox="1"/>
          <p:nvPr/>
        </p:nvSpPr>
        <p:spPr>
          <a:xfrm>
            <a:off x="6289475" y="2093375"/>
            <a:ext cx="2160300" cy="349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FF0000"/>
                </a:solidFill>
              </a:rPr>
              <a:t>This sentence happens to be in DNF.</a:t>
            </a:r>
            <a:endParaRPr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10" name="Shape 4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" name="Google Shape;411;p47"/>
          <p:cNvSpPr txBox="1"/>
          <p:nvPr>
            <p:ph type="title"/>
          </p:nvPr>
        </p:nvSpPr>
        <p:spPr>
          <a:xfrm>
            <a:off x="685800" y="0"/>
            <a:ext cx="7772400" cy="11430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The Resolution Inference Rule</a:t>
            </a:r>
            <a:endParaRPr/>
          </a:p>
        </p:txBody>
      </p:sp>
      <p:sp>
        <p:nvSpPr>
          <p:cNvPr id="412" name="Google Shape;412;p47"/>
          <p:cNvSpPr txBox="1"/>
          <p:nvPr>
            <p:ph idx="1" type="body"/>
          </p:nvPr>
        </p:nvSpPr>
        <p:spPr>
          <a:xfrm>
            <a:off x="685800" y="1062875"/>
            <a:ext cx="7772400" cy="56055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640"/>
              </a:spcBef>
              <a:spcAft>
                <a:spcPts val="0"/>
              </a:spcAft>
              <a:buNone/>
            </a:pPr>
            <a:r>
              <a:rPr lang="en-US">
                <a:latin typeface="Pacifico"/>
                <a:ea typeface="Pacifico"/>
                <a:cs typeface="Pacifico"/>
                <a:sym typeface="Pacifico"/>
              </a:rPr>
              <a:t>l</a:t>
            </a:r>
            <a:r>
              <a:rPr baseline="-25000" lang="en-US"/>
              <a:t>1</a:t>
            </a:r>
            <a:r>
              <a:rPr lang="en-US"/>
              <a:t> ∨ </a:t>
            </a:r>
            <a:r>
              <a:rPr lang="en-US">
                <a:latin typeface="Pacifico"/>
                <a:ea typeface="Pacifico"/>
                <a:cs typeface="Pacifico"/>
                <a:sym typeface="Pacifico"/>
              </a:rPr>
              <a:t>l</a:t>
            </a:r>
            <a:r>
              <a:rPr baseline="-25000" lang="en-US"/>
              <a:t>2</a:t>
            </a:r>
            <a:r>
              <a:rPr lang="en-US"/>
              <a:t> ∨ … ∨ </a:t>
            </a:r>
            <a:r>
              <a:rPr lang="en-US">
                <a:latin typeface="Pacifico"/>
                <a:ea typeface="Pacifico"/>
                <a:cs typeface="Pacifico"/>
                <a:sym typeface="Pacifico"/>
              </a:rPr>
              <a:t>l</a:t>
            </a:r>
            <a:r>
              <a:rPr baseline="-25000" lang="en-US"/>
              <a:t>k</a:t>
            </a:r>
            <a:r>
              <a:rPr lang="en-US"/>
              <a:t>   ,  </a:t>
            </a:r>
            <a:r>
              <a:rPr lang="en-US">
                <a:latin typeface="Pacifico"/>
                <a:ea typeface="Pacifico"/>
                <a:cs typeface="Pacifico"/>
                <a:sym typeface="Pacifico"/>
              </a:rPr>
              <a:t>m</a:t>
            </a:r>
            <a:r>
              <a:rPr baseline="-25000" lang="en-US"/>
              <a:t>1</a:t>
            </a:r>
            <a:r>
              <a:rPr lang="en-US"/>
              <a:t> ∨ </a:t>
            </a:r>
            <a:r>
              <a:rPr lang="en-US">
                <a:latin typeface="Pacifico"/>
                <a:ea typeface="Pacifico"/>
                <a:cs typeface="Pacifico"/>
                <a:sym typeface="Pacifico"/>
              </a:rPr>
              <a:t>m</a:t>
            </a:r>
            <a:r>
              <a:rPr baseline="-25000" lang="en-US"/>
              <a:t>2</a:t>
            </a:r>
            <a:r>
              <a:rPr lang="en-US"/>
              <a:t> ∨ … ∨ </a:t>
            </a:r>
            <a:r>
              <a:rPr lang="en-US">
                <a:latin typeface="Pacifico"/>
                <a:ea typeface="Pacifico"/>
                <a:cs typeface="Pacifico"/>
                <a:sym typeface="Pacifico"/>
              </a:rPr>
              <a:t>m</a:t>
            </a:r>
            <a:r>
              <a:rPr baseline="-25000" lang="en-US"/>
              <a:t>n</a:t>
            </a:r>
            <a:endParaRPr/>
          </a:p>
          <a:p>
            <a:pPr indent="0" lvl="0" marL="0" rtl="0" algn="ctr">
              <a:spcBef>
                <a:spcPts val="640"/>
              </a:spcBef>
              <a:spcAft>
                <a:spcPts val="0"/>
              </a:spcAft>
              <a:buNone/>
            </a:pPr>
            <a:r>
              <a:rPr baseline="30000" lang="en-US"/>
              <a:t>________________________________________________________</a:t>
            </a:r>
            <a:endParaRPr/>
          </a:p>
          <a:p>
            <a:pPr indent="0" lvl="0" marL="0" rtl="0" algn="ctr">
              <a:spcBef>
                <a:spcPts val="640"/>
              </a:spcBef>
              <a:spcAft>
                <a:spcPts val="0"/>
              </a:spcAft>
              <a:buNone/>
            </a:pPr>
            <a:r>
              <a:rPr lang="en-US">
                <a:latin typeface="Pacifico"/>
                <a:ea typeface="Pacifico"/>
                <a:cs typeface="Pacifico"/>
                <a:sym typeface="Pacifico"/>
              </a:rPr>
              <a:t>l</a:t>
            </a:r>
            <a:r>
              <a:rPr baseline="-25000" lang="en-US"/>
              <a:t>1</a:t>
            </a:r>
            <a:r>
              <a:rPr lang="en-US"/>
              <a:t> ∨ … ∨ </a:t>
            </a:r>
            <a:r>
              <a:rPr lang="en-US">
                <a:latin typeface="Pacifico"/>
                <a:ea typeface="Pacifico"/>
                <a:cs typeface="Pacifico"/>
                <a:sym typeface="Pacifico"/>
              </a:rPr>
              <a:t>l</a:t>
            </a:r>
            <a:r>
              <a:rPr baseline="-25000" lang="en-US"/>
              <a:t>i-1</a:t>
            </a:r>
            <a:r>
              <a:rPr lang="en-US"/>
              <a:t> ∨ </a:t>
            </a:r>
            <a:r>
              <a:rPr lang="en-US">
                <a:latin typeface="Pacifico"/>
                <a:ea typeface="Pacifico"/>
                <a:cs typeface="Pacifico"/>
                <a:sym typeface="Pacifico"/>
              </a:rPr>
              <a:t>l</a:t>
            </a:r>
            <a:r>
              <a:rPr baseline="-25000" lang="en-US"/>
              <a:t>i+1</a:t>
            </a:r>
            <a:r>
              <a:rPr lang="en-US"/>
              <a:t> ∨ … ∨ </a:t>
            </a:r>
            <a:r>
              <a:rPr lang="en-US">
                <a:latin typeface="Pacifico"/>
                <a:ea typeface="Pacifico"/>
                <a:cs typeface="Pacifico"/>
                <a:sym typeface="Pacifico"/>
              </a:rPr>
              <a:t>l</a:t>
            </a:r>
            <a:r>
              <a:rPr baseline="-25000" lang="en-US"/>
              <a:t>k</a:t>
            </a:r>
            <a:r>
              <a:rPr lang="en-US"/>
              <a:t> ∨</a:t>
            </a:r>
            <a:endParaRPr/>
          </a:p>
          <a:p>
            <a:pPr indent="0" lvl="0" marL="0" rtl="0" algn="ctr">
              <a:spcBef>
                <a:spcPts val="640"/>
              </a:spcBef>
              <a:spcAft>
                <a:spcPts val="0"/>
              </a:spcAft>
              <a:buNone/>
            </a:pPr>
            <a:r>
              <a:rPr lang="en-US">
                <a:latin typeface="Pacifico"/>
                <a:ea typeface="Pacifico"/>
                <a:cs typeface="Pacifico"/>
                <a:sym typeface="Pacifico"/>
              </a:rPr>
              <a:t>m</a:t>
            </a:r>
            <a:r>
              <a:rPr baseline="-25000" lang="en-US"/>
              <a:t>1</a:t>
            </a:r>
            <a:r>
              <a:rPr lang="en-US"/>
              <a:t> ∨ … ∨ </a:t>
            </a:r>
            <a:r>
              <a:rPr lang="en-US">
                <a:latin typeface="Pacifico"/>
                <a:ea typeface="Pacifico"/>
                <a:cs typeface="Pacifico"/>
                <a:sym typeface="Pacifico"/>
              </a:rPr>
              <a:t>m</a:t>
            </a:r>
            <a:r>
              <a:rPr baseline="-25000" lang="en-US"/>
              <a:t>j-1</a:t>
            </a:r>
            <a:r>
              <a:rPr lang="en-US"/>
              <a:t> ∨ </a:t>
            </a:r>
            <a:r>
              <a:rPr lang="en-US">
                <a:latin typeface="Pacifico"/>
                <a:ea typeface="Pacifico"/>
                <a:cs typeface="Pacifico"/>
                <a:sym typeface="Pacifico"/>
              </a:rPr>
              <a:t>m</a:t>
            </a:r>
            <a:r>
              <a:rPr baseline="-25000" lang="en-US"/>
              <a:t>j+1</a:t>
            </a:r>
            <a:r>
              <a:rPr lang="en-US"/>
              <a:t> ∨ … ∨ </a:t>
            </a:r>
            <a:r>
              <a:rPr lang="en-US">
                <a:latin typeface="Pacifico"/>
                <a:ea typeface="Pacifico"/>
                <a:cs typeface="Pacifico"/>
                <a:sym typeface="Pacifico"/>
              </a:rPr>
              <a:t>m</a:t>
            </a:r>
            <a:r>
              <a:rPr baseline="-25000" lang="en-US"/>
              <a:t>n</a:t>
            </a:r>
            <a:endParaRPr/>
          </a:p>
          <a:p>
            <a:pPr indent="0" lvl="0" marL="0" rtl="0" algn="ctr">
              <a:spcBef>
                <a:spcPts val="64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ctr">
              <a:spcBef>
                <a:spcPts val="640"/>
              </a:spcBef>
              <a:spcAft>
                <a:spcPts val="0"/>
              </a:spcAft>
              <a:buNone/>
            </a:pPr>
            <a:r>
              <a:rPr lang="en-US"/>
              <a:t>where </a:t>
            </a:r>
            <a:r>
              <a:rPr lang="en-US">
                <a:latin typeface="Pacifico"/>
                <a:ea typeface="Pacifico"/>
                <a:cs typeface="Pacifico"/>
                <a:sym typeface="Pacifico"/>
              </a:rPr>
              <a:t>l</a:t>
            </a:r>
            <a:r>
              <a:rPr baseline="-25000" lang="en-US"/>
              <a:t>i</a:t>
            </a:r>
            <a:r>
              <a:rPr lang="en-US"/>
              <a:t> and </a:t>
            </a:r>
            <a:r>
              <a:rPr lang="en-US">
                <a:latin typeface="Pacifico"/>
                <a:ea typeface="Pacifico"/>
                <a:cs typeface="Pacifico"/>
                <a:sym typeface="Pacifico"/>
              </a:rPr>
              <a:t>m</a:t>
            </a:r>
            <a:r>
              <a:rPr baseline="-25000" lang="en-US"/>
              <a:t>j</a:t>
            </a:r>
            <a:r>
              <a:rPr lang="en-US"/>
              <a:t> are complementary literals,</a:t>
            </a:r>
            <a:br>
              <a:rPr lang="en-US"/>
            </a:br>
            <a:r>
              <a:rPr lang="en-US"/>
              <a:t>i.e., </a:t>
            </a:r>
            <a:r>
              <a:rPr lang="en-US">
                <a:latin typeface="Pacifico"/>
                <a:ea typeface="Pacifico"/>
                <a:cs typeface="Pacifico"/>
                <a:sym typeface="Pacifico"/>
              </a:rPr>
              <a:t>l</a:t>
            </a:r>
            <a:r>
              <a:rPr baseline="-25000" lang="en-US"/>
              <a:t>i</a:t>
            </a:r>
            <a:r>
              <a:rPr lang="en-US"/>
              <a:t> is ¬</a:t>
            </a:r>
            <a:r>
              <a:rPr lang="en-US">
                <a:latin typeface="Pacifico"/>
                <a:ea typeface="Pacifico"/>
                <a:cs typeface="Pacifico"/>
                <a:sym typeface="Pacifico"/>
              </a:rPr>
              <a:t>m</a:t>
            </a:r>
            <a:r>
              <a:rPr baseline="-25000" lang="en-US"/>
              <a:t>j</a:t>
            </a:r>
            <a:r>
              <a:rPr lang="en-US"/>
              <a:t>.</a:t>
            </a:r>
            <a:br>
              <a:rPr lang="en-US"/>
            </a:br>
            <a:endParaRPr/>
          </a:p>
          <a:p>
            <a:pPr indent="0" lvl="0" marL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/>
              <a:t>From two clauses of length </a:t>
            </a:r>
            <a:r>
              <a:rPr i="1" lang="en-US"/>
              <a:t>k</a:t>
            </a:r>
            <a:r>
              <a:rPr lang="en-US"/>
              <a:t> and </a:t>
            </a:r>
            <a:r>
              <a:rPr i="1" lang="en-US"/>
              <a:t>n</a:t>
            </a:r>
            <a:r>
              <a:rPr lang="en-US"/>
              <a:t>, derives a new clause of length </a:t>
            </a:r>
            <a:r>
              <a:rPr i="1" lang="en-US"/>
              <a:t>k+n-2</a:t>
            </a:r>
            <a:r>
              <a:rPr lang="en-US"/>
              <a:t>.</a:t>
            </a:r>
            <a:endParaRPr/>
          </a:p>
        </p:txBody>
      </p:sp>
      <p:sp>
        <p:nvSpPr>
          <p:cNvPr id="413" name="Google Shape;413;p47"/>
          <p:cNvSpPr txBox="1"/>
          <p:nvPr>
            <p:ph idx="12" type="sldNum"/>
          </p:nvPr>
        </p:nvSpPr>
        <p:spPr>
          <a:xfrm>
            <a:off x="7155125" y="6495100"/>
            <a:ext cx="1905000" cy="2937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18" name="Shape 4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" name="Google Shape;419;p48"/>
          <p:cNvSpPr txBox="1"/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Resolution Example</a:t>
            </a:r>
            <a:endParaRPr/>
          </a:p>
        </p:txBody>
      </p:sp>
      <p:sp>
        <p:nvSpPr>
          <p:cNvPr id="420" name="Google Shape;420;p48"/>
          <p:cNvSpPr txBox="1"/>
          <p:nvPr>
            <p:ph idx="1" type="body"/>
          </p:nvPr>
        </p:nvSpPr>
        <p:spPr>
          <a:xfrm>
            <a:off x="685800" y="2605925"/>
            <a:ext cx="7772400" cy="3490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640"/>
              </a:spcBef>
              <a:spcAft>
                <a:spcPts val="0"/>
              </a:spcAft>
              <a:buNone/>
            </a:pPr>
            <a:r>
              <a:rPr lang="en-US"/>
              <a:t>P</a:t>
            </a:r>
            <a:r>
              <a:rPr baseline="-25000" lang="en-US"/>
              <a:t>1,1</a:t>
            </a:r>
            <a:r>
              <a:rPr lang="en-US"/>
              <a:t> ∨ </a:t>
            </a:r>
            <a:r>
              <a:rPr lang="en-US">
                <a:highlight>
                  <a:srgbClr val="FFF2CC"/>
                </a:highlight>
              </a:rPr>
              <a:t>P</a:t>
            </a:r>
            <a:r>
              <a:rPr baseline="-25000" lang="en-US">
                <a:highlight>
                  <a:srgbClr val="FFF2CC"/>
                </a:highlight>
              </a:rPr>
              <a:t>2,2</a:t>
            </a:r>
            <a:r>
              <a:rPr lang="en-US"/>
              <a:t> ∨ P</a:t>
            </a:r>
            <a:r>
              <a:rPr baseline="-25000" lang="en-US"/>
              <a:t>3,1</a:t>
            </a:r>
            <a:r>
              <a:rPr lang="en-US"/>
              <a:t>   ,    </a:t>
            </a:r>
            <a:r>
              <a:rPr lang="en-US">
                <a:highlight>
                  <a:srgbClr val="FFF2CC"/>
                </a:highlight>
              </a:rPr>
              <a:t>¬P</a:t>
            </a:r>
            <a:r>
              <a:rPr baseline="-25000" lang="en-US">
                <a:highlight>
                  <a:srgbClr val="FFF2CC"/>
                </a:highlight>
              </a:rPr>
              <a:t>2,2</a:t>
            </a:r>
            <a:br>
              <a:rPr lang="en-US"/>
            </a:br>
            <a:r>
              <a:rPr baseline="30000" lang="en-US"/>
              <a:t>________________________________________</a:t>
            </a:r>
            <a:br>
              <a:rPr baseline="30000" lang="en-US"/>
            </a:br>
            <a:r>
              <a:rPr lang="en-US"/>
              <a:t>P</a:t>
            </a:r>
            <a:r>
              <a:rPr baseline="-25000" lang="en-US"/>
              <a:t>1,1</a:t>
            </a:r>
            <a:r>
              <a:rPr lang="en-US"/>
              <a:t> ∨ P</a:t>
            </a:r>
            <a:r>
              <a:rPr baseline="-25000" lang="en-US"/>
              <a:t>3,1</a:t>
            </a:r>
            <a:endParaRPr/>
          </a:p>
        </p:txBody>
      </p:sp>
      <p:sp>
        <p:nvSpPr>
          <p:cNvPr id="421" name="Google Shape;421;p48"/>
          <p:cNvSpPr txBox="1"/>
          <p:nvPr>
            <p:ph idx="12" type="sldNum"/>
          </p:nvPr>
        </p:nvSpPr>
        <p:spPr>
          <a:xfrm>
            <a:off x="7155125" y="6495100"/>
            <a:ext cx="1905000" cy="2937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26" name="Shape 4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7" name="Google Shape;427;p49"/>
          <p:cNvSpPr txBox="1"/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Contradictions Generate 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An Empty Clause</a:t>
            </a:r>
            <a:endParaRPr/>
          </a:p>
        </p:txBody>
      </p:sp>
      <p:sp>
        <p:nvSpPr>
          <p:cNvPr id="428" name="Google Shape;428;p49"/>
          <p:cNvSpPr txBox="1"/>
          <p:nvPr>
            <p:ph idx="1" type="body"/>
          </p:nvPr>
        </p:nvSpPr>
        <p:spPr>
          <a:xfrm>
            <a:off x="685800" y="1981200"/>
            <a:ext cx="7772400" cy="47130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431800" lvl="0" marL="457200" rtl="0" algn="l">
              <a:spcBef>
                <a:spcPts val="640"/>
              </a:spcBef>
              <a:spcAft>
                <a:spcPts val="0"/>
              </a:spcAft>
              <a:buSzPts val="3200"/>
              <a:buChar char="•"/>
            </a:pPr>
            <a:r>
              <a:rPr lang="en-US"/>
              <a:t>P ∧ ¬P is a </a:t>
            </a:r>
            <a:r>
              <a:rPr b="1" lang="en-US"/>
              <a:t>contradiction</a:t>
            </a:r>
            <a:r>
              <a:rPr lang="en-US"/>
              <a:t>, and therefore </a:t>
            </a:r>
            <a:r>
              <a:rPr b="1" lang="en-US"/>
              <a:t>unsatisfiable</a:t>
            </a:r>
            <a:r>
              <a:rPr lang="en-US"/>
              <a:t>.</a:t>
            </a:r>
            <a:br>
              <a:rPr lang="en-US"/>
            </a:br>
            <a:endParaRPr/>
          </a:p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SzPts val="3200"/>
              <a:buChar char="•"/>
            </a:pPr>
            <a:r>
              <a:rPr lang="en-US"/>
              <a:t>Resolving P with ¬P yields an empty clause.</a:t>
            </a:r>
            <a:endParaRPr/>
          </a:p>
          <a:p>
            <a:pPr indent="0" lvl="0" marL="0" rtl="0" algn="l">
              <a:spcBef>
                <a:spcPts val="64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ctr">
              <a:spcBef>
                <a:spcPts val="640"/>
              </a:spcBef>
              <a:spcAft>
                <a:spcPts val="0"/>
              </a:spcAft>
              <a:buNone/>
            </a:pPr>
            <a:r>
              <a:rPr lang="en-US"/>
              <a:t>P    ,   </a:t>
            </a:r>
            <a:r>
              <a:rPr lang="en-US"/>
              <a:t>¬P</a:t>
            </a:r>
            <a:br>
              <a:rPr lang="en-US"/>
            </a:br>
            <a:r>
              <a:rPr baseline="30000" lang="en-US"/>
              <a:t>_____________________</a:t>
            </a:r>
            <a:endParaRPr baseline="30000"/>
          </a:p>
          <a:p>
            <a:pPr indent="0" lvl="0" marL="0" rtl="0" algn="ctr">
              <a:spcBef>
                <a:spcPts val="640"/>
              </a:spcBef>
              <a:spcAft>
                <a:spcPts val="0"/>
              </a:spcAft>
              <a:buNone/>
            </a:pPr>
            <a:r>
              <a:rPr baseline="30000" lang="en-US"/>
              <a:t>⃞</a:t>
            </a:r>
            <a:endParaRPr baseline="30000"/>
          </a:p>
        </p:txBody>
      </p:sp>
      <p:sp>
        <p:nvSpPr>
          <p:cNvPr id="429" name="Google Shape;429;p49"/>
          <p:cNvSpPr txBox="1"/>
          <p:nvPr>
            <p:ph idx="12" type="sldNum"/>
          </p:nvPr>
        </p:nvSpPr>
        <p:spPr>
          <a:xfrm>
            <a:off x="7155125" y="6495100"/>
            <a:ext cx="1905000" cy="2937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34" name="Shape 4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5" name="Google Shape;435;p50"/>
          <p:cNvSpPr txBox="1"/>
          <p:nvPr>
            <p:ph type="title"/>
          </p:nvPr>
        </p:nvSpPr>
        <p:spPr>
          <a:xfrm>
            <a:off x="422075" y="609600"/>
            <a:ext cx="8308800" cy="11430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Wumpus Reasoning by Resolution</a:t>
            </a:r>
            <a:endParaRPr/>
          </a:p>
        </p:txBody>
      </p:sp>
      <p:sp>
        <p:nvSpPr>
          <p:cNvPr id="436" name="Google Shape;436;p50"/>
          <p:cNvSpPr txBox="1"/>
          <p:nvPr>
            <p:ph idx="12" type="sldNum"/>
          </p:nvPr>
        </p:nvSpPr>
        <p:spPr>
          <a:xfrm>
            <a:off x="7155125" y="6495100"/>
            <a:ext cx="1905000" cy="2937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437" name="Google Shape;437;p5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5750" y="2151825"/>
            <a:ext cx="8993451" cy="1874306"/>
          </a:xfrm>
          <a:prstGeom prst="rect">
            <a:avLst/>
          </a:prstGeom>
          <a:noFill/>
          <a:ln>
            <a:noFill/>
          </a:ln>
        </p:spPr>
      </p:pic>
      <p:sp>
        <p:nvSpPr>
          <p:cNvPr id="438" name="Google Shape;438;p50"/>
          <p:cNvSpPr txBox="1"/>
          <p:nvPr>
            <p:ph idx="1" type="body"/>
          </p:nvPr>
        </p:nvSpPr>
        <p:spPr>
          <a:xfrm>
            <a:off x="685800" y="4678900"/>
            <a:ext cx="7772400" cy="18744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640"/>
              </a:spcBef>
              <a:spcAft>
                <a:spcPts val="0"/>
              </a:spcAft>
              <a:buNone/>
            </a:pPr>
            <a:r>
              <a:rPr lang="en-US"/>
              <a:t>To prove ¬P</a:t>
            </a:r>
            <a:r>
              <a:rPr baseline="-25000" lang="en-US"/>
              <a:t>1,2</a:t>
            </a:r>
            <a:r>
              <a:rPr lang="en-US"/>
              <a:t>, add P</a:t>
            </a:r>
            <a:r>
              <a:rPr baseline="-25000" lang="en-US"/>
              <a:t>1,2</a:t>
            </a:r>
            <a:r>
              <a:rPr lang="en-US"/>
              <a:t> to the set of givens and use resolution to derive a contradiction.</a:t>
            </a:r>
            <a:endParaRPr/>
          </a:p>
        </p:txBody>
      </p:sp>
      <p:sp>
        <p:nvSpPr>
          <p:cNvPr id="439" name="Google Shape;439;p50"/>
          <p:cNvSpPr/>
          <p:nvPr/>
        </p:nvSpPr>
        <p:spPr>
          <a:xfrm>
            <a:off x="101125" y="3189975"/>
            <a:ext cx="1434000" cy="330900"/>
          </a:xfrm>
          <a:prstGeom prst="rect">
            <a:avLst/>
          </a:prstGeom>
          <a:solidFill>
            <a:srgbClr val="FF0000">
              <a:alpha val="2769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40" name="Google Shape;440;p50"/>
          <p:cNvSpPr/>
          <p:nvPr/>
        </p:nvSpPr>
        <p:spPr>
          <a:xfrm>
            <a:off x="1835339" y="3189975"/>
            <a:ext cx="1434000" cy="330900"/>
          </a:xfrm>
          <a:prstGeom prst="rect">
            <a:avLst/>
          </a:prstGeom>
          <a:solidFill>
            <a:srgbClr val="FF0000">
              <a:alpha val="2769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41" name="Google Shape;441;p50"/>
          <p:cNvSpPr/>
          <p:nvPr/>
        </p:nvSpPr>
        <p:spPr>
          <a:xfrm>
            <a:off x="3551167" y="3189975"/>
            <a:ext cx="1434000" cy="330900"/>
          </a:xfrm>
          <a:prstGeom prst="rect">
            <a:avLst/>
          </a:prstGeom>
          <a:solidFill>
            <a:srgbClr val="FF0000">
              <a:alpha val="2769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42" name="Google Shape;442;p50"/>
          <p:cNvSpPr/>
          <p:nvPr/>
        </p:nvSpPr>
        <p:spPr>
          <a:xfrm>
            <a:off x="5273532" y="3189975"/>
            <a:ext cx="1434000" cy="330900"/>
          </a:xfrm>
          <a:prstGeom prst="rect">
            <a:avLst/>
          </a:prstGeom>
          <a:solidFill>
            <a:srgbClr val="FF0000">
              <a:alpha val="2769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43" name="Google Shape;443;p50"/>
          <p:cNvSpPr/>
          <p:nvPr/>
        </p:nvSpPr>
        <p:spPr>
          <a:xfrm>
            <a:off x="8512463" y="3666862"/>
            <a:ext cx="492300" cy="492300"/>
          </a:xfrm>
          <a:prstGeom prst="ellipse">
            <a:avLst/>
          </a:prstGeom>
          <a:solidFill>
            <a:srgbClr val="AAE2CA">
              <a:alpha val="4808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44" name="Google Shape;444;p50"/>
          <p:cNvSpPr/>
          <p:nvPr/>
        </p:nvSpPr>
        <p:spPr>
          <a:xfrm>
            <a:off x="2694581" y="2312347"/>
            <a:ext cx="1434000" cy="330900"/>
          </a:xfrm>
          <a:prstGeom prst="rect">
            <a:avLst/>
          </a:prstGeom>
          <a:solidFill>
            <a:srgbClr val="1C1EFF">
              <a:alpha val="2769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45" name="Google Shape;445;p50"/>
          <p:cNvSpPr/>
          <p:nvPr/>
        </p:nvSpPr>
        <p:spPr>
          <a:xfrm>
            <a:off x="2477975" y="3800950"/>
            <a:ext cx="1867200" cy="224100"/>
          </a:xfrm>
          <a:prstGeom prst="rect">
            <a:avLst/>
          </a:prstGeom>
          <a:solidFill>
            <a:srgbClr val="FF0000">
              <a:alpha val="2769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Tautology (useless)</a:t>
            </a:r>
            <a:endParaRPr/>
          </a:p>
        </p:txBody>
      </p:sp>
      <p:sp>
        <p:nvSpPr>
          <p:cNvPr id="446" name="Google Shape;446;p50"/>
          <p:cNvSpPr/>
          <p:nvPr/>
        </p:nvSpPr>
        <p:spPr>
          <a:xfrm>
            <a:off x="3151775" y="1809550"/>
            <a:ext cx="1758600" cy="224100"/>
          </a:xfrm>
          <a:prstGeom prst="rect">
            <a:avLst/>
          </a:prstGeom>
          <a:solidFill>
            <a:srgbClr val="1C1EFF">
              <a:alpha val="2769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Not a horn clause</a:t>
            </a:r>
            <a:endParaRPr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51" name="Shape 4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2" name="Google Shape;452;p51"/>
          <p:cNvSpPr txBox="1"/>
          <p:nvPr>
            <p:ph type="title"/>
          </p:nvPr>
        </p:nvSpPr>
        <p:spPr>
          <a:xfrm>
            <a:off x="685800" y="228600"/>
            <a:ext cx="7772400" cy="11430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More Efficient Inference</a:t>
            </a:r>
            <a:endParaRPr/>
          </a:p>
        </p:txBody>
      </p:sp>
      <p:sp>
        <p:nvSpPr>
          <p:cNvPr id="453" name="Google Shape;453;p51"/>
          <p:cNvSpPr txBox="1"/>
          <p:nvPr>
            <p:ph idx="1" type="body"/>
          </p:nvPr>
        </p:nvSpPr>
        <p:spPr>
          <a:xfrm>
            <a:off x="685800" y="1682325"/>
            <a:ext cx="7772400" cy="49857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431800" lvl="0" marL="457200" rtl="0" algn="l">
              <a:spcBef>
                <a:spcPts val="640"/>
              </a:spcBef>
              <a:spcAft>
                <a:spcPts val="0"/>
              </a:spcAft>
              <a:buSzPts val="3200"/>
              <a:buChar char="•"/>
            </a:pPr>
            <a:r>
              <a:rPr lang="en-US"/>
              <a:t>Resolution is complete, but even with only one inference rule, the worst case cost is exponential in the # of symbols.</a:t>
            </a:r>
            <a:br>
              <a:rPr lang="en-US"/>
            </a:br>
            <a:endParaRPr/>
          </a:p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SzPts val="3200"/>
              <a:buChar char="•"/>
            </a:pPr>
            <a:r>
              <a:rPr lang="en-US"/>
              <a:t>But for problems that can be formulated using </a:t>
            </a:r>
            <a:r>
              <a:rPr b="1" lang="en-US"/>
              <a:t>Horn clauses</a:t>
            </a:r>
            <a:r>
              <a:rPr lang="en-US"/>
              <a:t>, inference can be more efficient.</a:t>
            </a:r>
            <a:br>
              <a:rPr lang="en-US"/>
            </a:br>
            <a:endParaRPr/>
          </a:p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SzPts val="3200"/>
              <a:buChar char="•"/>
            </a:pPr>
            <a:r>
              <a:rPr lang="en-US"/>
              <a:t>With </a:t>
            </a:r>
            <a:r>
              <a:rPr b="1" lang="en-US"/>
              <a:t>definite clauses</a:t>
            </a:r>
            <a:r>
              <a:rPr lang="en-US"/>
              <a:t> </a:t>
            </a:r>
            <a:r>
              <a:rPr lang="en-US"/>
              <a:t>entailment can be decided in </a:t>
            </a:r>
            <a:r>
              <a:rPr i="1" lang="en-US"/>
              <a:t>linear</a:t>
            </a:r>
            <a:r>
              <a:rPr lang="en-US"/>
              <a:t> time.</a:t>
            </a:r>
            <a:endParaRPr/>
          </a:p>
        </p:txBody>
      </p:sp>
      <p:sp>
        <p:nvSpPr>
          <p:cNvPr id="454" name="Google Shape;454;p51"/>
          <p:cNvSpPr txBox="1"/>
          <p:nvPr>
            <p:ph idx="12" type="sldNum"/>
          </p:nvPr>
        </p:nvSpPr>
        <p:spPr>
          <a:xfrm>
            <a:off x="7155125" y="6495100"/>
            <a:ext cx="1905000" cy="2937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16"/>
          <p:cNvSpPr txBox="1"/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Constraint Language: Syntax</a:t>
            </a:r>
            <a:endParaRPr/>
          </a:p>
        </p:txBody>
      </p:sp>
      <p:sp>
        <p:nvSpPr>
          <p:cNvPr id="122" name="Google Shape;122;p16"/>
          <p:cNvSpPr txBox="1"/>
          <p:nvPr>
            <p:ph idx="1" type="body"/>
          </p:nvPr>
        </p:nvSpPr>
        <p:spPr>
          <a:xfrm>
            <a:off x="685800" y="1981200"/>
            <a:ext cx="80055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431800" lvl="0" marL="457200" rtl="0" algn="l">
              <a:spcBef>
                <a:spcPts val="640"/>
              </a:spcBef>
              <a:spcAft>
                <a:spcPts val="0"/>
              </a:spcAft>
              <a:buSzPts val="3200"/>
              <a:buChar char="●"/>
            </a:pPr>
            <a:r>
              <a:rPr lang="en-US"/>
              <a:t>Sentence: atomic or complex</a:t>
            </a:r>
            <a:endParaRPr/>
          </a:p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SzPts val="3200"/>
              <a:buChar char="●"/>
            </a:pPr>
            <a:r>
              <a:rPr lang="en-US"/>
              <a:t>Atomic sentence: P, Q, R, …, True, False</a:t>
            </a:r>
            <a:endParaRPr/>
          </a:p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SzPts val="3200"/>
              <a:buChar char="●"/>
            </a:pPr>
            <a:r>
              <a:rPr lang="en-US"/>
              <a:t>Complex sentence:</a:t>
            </a:r>
            <a:endParaRPr/>
          </a:p>
          <a:p>
            <a:pPr indent="-406400" lvl="1" marL="914400" rtl="0" algn="l">
              <a:spcBef>
                <a:spcPts val="0"/>
              </a:spcBef>
              <a:spcAft>
                <a:spcPts val="0"/>
              </a:spcAft>
              <a:buSzPts val="2800"/>
              <a:buChar char="○"/>
            </a:pPr>
            <a:r>
              <a:rPr lang="en-US"/>
              <a:t>(Sentence) | [Sentence] </a:t>
            </a:r>
            <a:endParaRPr/>
          </a:p>
          <a:p>
            <a:pPr indent="-406400" lvl="1" marL="914400" rtl="0" algn="l">
              <a:spcBef>
                <a:spcPts val="0"/>
              </a:spcBef>
              <a:spcAft>
                <a:spcPts val="0"/>
              </a:spcAft>
              <a:buSzPts val="2800"/>
              <a:buChar char="○"/>
            </a:pPr>
            <a:r>
              <a:rPr lang="en-US"/>
              <a:t>¬ Sentence                      “negation”</a:t>
            </a:r>
            <a:endParaRPr/>
          </a:p>
          <a:p>
            <a:pPr indent="-406400" lvl="1" marL="914400" rtl="0" algn="l">
              <a:spcBef>
                <a:spcPts val="0"/>
              </a:spcBef>
              <a:spcAft>
                <a:spcPts val="0"/>
              </a:spcAft>
              <a:buSzPts val="2800"/>
              <a:buChar char="○"/>
            </a:pPr>
            <a:r>
              <a:rPr lang="en-US"/>
              <a:t>Sentence </a:t>
            </a:r>
            <a:r>
              <a:rPr lang="en-US"/>
              <a:t>∧ Sentence      “conjunction”</a:t>
            </a:r>
            <a:endParaRPr/>
          </a:p>
          <a:p>
            <a:pPr indent="-406400" lvl="1" marL="914400" rtl="0" algn="l">
              <a:spcBef>
                <a:spcPts val="0"/>
              </a:spcBef>
              <a:spcAft>
                <a:spcPts val="0"/>
              </a:spcAft>
              <a:buSzPts val="2800"/>
              <a:buChar char="○"/>
            </a:pPr>
            <a:r>
              <a:rPr lang="en-US"/>
              <a:t>Sentence ∨ Sentence      “disjunction”</a:t>
            </a:r>
            <a:endParaRPr/>
          </a:p>
          <a:p>
            <a:pPr indent="-406400" lvl="1" marL="914400" rtl="0" algn="l">
              <a:spcBef>
                <a:spcPts val="0"/>
              </a:spcBef>
              <a:spcAft>
                <a:spcPts val="0"/>
              </a:spcAft>
              <a:buSzPts val="2800"/>
              <a:buChar char="○"/>
            </a:pPr>
            <a:r>
              <a:rPr lang="en-US"/>
              <a:t>Sentence ⇒ Sentence      “implies” / “if-then”</a:t>
            </a:r>
            <a:endParaRPr/>
          </a:p>
          <a:p>
            <a:pPr indent="-406400" lvl="1" marL="914400" rtl="0" algn="l">
              <a:spcBef>
                <a:spcPts val="0"/>
              </a:spcBef>
              <a:spcAft>
                <a:spcPts val="0"/>
              </a:spcAft>
              <a:buSzPts val="2800"/>
              <a:buChar char="○"/>
            </a:pPr>
            <a:r>
              <a:rPr lang="en-US"/>
              <a:t>Sentence ⇔ Sentence      “biconditional” / “iff”</a:t>
            </a:r>
            <a:endParaRPr/>
          </a:p>
        </p:txBody>
      </p:sp>
      <p:sp>
        <p:nvSpPr>
          <p:cNvPr id="123" name="Google Shape;123;p16"/>
          <p:cNvSpPr txBox="1"/>
          <p:nvPr>
            <p:ph idx="12" type="sldNum"/>
          </p:nvPr>
        </p:nvSpPr>
        <p:spPr>
          <a:xfrm>
            <a:off x="7155125" y="6495100"/>
            <a:ext cx="1905000" cy="2937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59" name="Shape 4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" name="Google Shape;460;p52"/>
          <p:cNvSpPr txBox="1"/>
          <p:nvPr>
            <p:ph type="title"/>
          </p:nvPr>
        </p:nvSpPr>
        <p:spPr>
          <a:xfrm>
            <a:off x="685800" y="-152400"/>
            <a:ext cx="7772400" cy="11430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Horn Clauses</a:t>
            </a:r>
            <a:endParaRPr/>
          </a:p>
        </p:txBody>
      </p:sp>
      <p:sp>
        <p:nvSpPr>
          <p:cNvPr id="461" name="Google Shape;461;p52"/>
          <p:cNvSpPr txBox="1"/>
          <p:nvPr>
            <p:ph idx="1" type="body"/>
          </p:nvPr>
        </p:nvSpPr>
        <p:spPr>
          <a:xfrm>
            <a:off x="685800" y="919300"/>
            <a:ext cx="7772400" cy="53469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431800" lvl="0" marL="457200" rtl="0" algn="l">
              <a:spcBef>
                <a:spcPts val="640"/>
              </a:spcBef>
              <a:spcAft>
                <a:spcPts val="0"/>
              </a:spcAft>
              <a:buSzPts val="3200"/>
              <a:buChar char="•"/>
            </a:pPr>
            <a:r>
              <a:rPr lang="en-US"/>
              <a:t>A </a:t>
            </a:r>
            <a:r>
              <a:rPr b="1" lang="en-US"/>
              <a:t>Horn clause</a:t>
            </a:r>
            <a:r>
              <a:rPr lang="en-US"/>
              <a:t> is a clause with at most one positive literal.</a:t>
            </a:r>
            <a:br>
              <a:rPr lang="en-US"/>
            </a:br>
            <a:endParaRPr/>
          </a:p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SzPts val="3200"/>
              <a:buChar char="•"/>
            </a:pPr>
            <a:r>
              <a:rPr lang="en-US"/>
              <a:t>A </a:t>
            </a:r>
            <a:r>
              <a:rPr b="1" lang="en-US"/>
              <a:t>definite clause</a:t>
            </a:r>
            <a:r>
              <a:rPr lang="en-US"/>
              <a:t> has exactly one.</a:t>
            </a:r>
            <a:endParaRPr/>
          </a:p>
          <a:p>
            <a:pPr indent="-406400" lvl="1" marL="914400" rtl="0" algn="l">
              <a:spcBef>
                <a:spcPts val="0"/>
              </a:spcBef>
              <a:spcAft>
                <a:spcPts val="0"/>
              </a:spcAft>
              <a:buSzPts val="2800"/>
              <a:buChar char="–"/>
            </a:pPr>
            <a:r>
              <a:rPr lang="en-US"/>
              <a:t>Example:  (¬q</a:t>
            </a:r>
            <a:r>
              <a:rPr baseline="-25000" lang="en-US"/>
              <a:t>1</a:t>
            </a:r>
            <a:r>
              <a:rPr lang="en-US"/>
              <a:t> ∨ ¬q</a:t>
            </a:r>
            <a:r>
              <a:rPr baseline="-25000" lang="en-US"/>
              <a:t>2</a:t>
            </a:r>
            <a:r>
              <a:rPr lang="en-US"/>
              <a:t> ∨ … ∨ ¬q</a:t>
            </a:r>
            <a:r>
              <a:rPr baseline="-25000" lang="en-US"/>
              <a:t>n</a:t>
            </a:r>
            <a:r>
              <a:rPr lang="en-US"/>
              <a:t> ∨ p)</a:t>
            </a:r>
            <a:br>
              <a:rPr lang="en-US"/>
            </a:br>
            <a:endParaRPr/>
          </a:p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SzPts val="3200"/>
              <a:buChar char="•"/>
            </a:pPr>
            <a:r>
              <a:rPr lang="en-US"/>
              <a:t>The positive literal p is called the </a:t>
            </a:r>
            <a:r>
              <a:rPr b="1" lang="en-US"/>
              <a:t>head.</a:t>
            </a:r>
            <a:br>
              <a:rPr b="1" lang="en-US"/>
            </a:br>
            <a:endParaRPr b="1"/>
          </a:p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SzPts val="3200"/>
              <a:buChar char="•"/>
            </a:pPr>
            <a:r>
              <a:rPr lang="en-US"/>
              <a:t>A definite clause is equivalent to:</a:t>
            </a:r>
            <a:br>
              <a:rPr lang="en-US"/>
            </a:br>
            <a:r>
              <a:rPr lang="en-US"/>
              <a:t>     (</a:t>
            </a:r>
            <a:r>
              <a:rPr lang="en-US"/>
              <a:t>q</a:t>
            </a:r>
            <a:r>
              <a:rPr baseline="-25000" lang="en-US"/>
              <a:t>1</a:t>
            </a:r>
            <a:r>
              <a:rPr lang="en-US"/>
              <a:t> ∧ q</a:t>
            </a:r>
            <a:r>
              <a:rPr baseline="-25000" lang="en-US"/>
              <a:t>2</a:t>
            </a:r>
            <a:r>
              <a:rPr lang="en-US"/>
              <a:t> ∧ … ∧ q</a:t>
            </a:r>
            <a:r>
              <a:rPr baseline="-25000" lang="en-US"/>
              <a:t>n</a:t>
            </a:r>
            <a:r>
              <a:rPr lang="en-US"/>
              <a:t>)  ⇒  p</a:t>
            </a:r>
            <a:endParaRPr/>
          </a:p>
        </p:txBody>
      </p:sp>
      <p:sp>
        <p:nvSpPr>
          <p:cNvPr id="462" name="Google Shape;462;p52"/>
          <p:cNvSpPr txBox="1"/>
          <p:nvPr>
            <p:ph idx="12" type="sldNum"/>
          </p:nvPr>
        </p:nvSpPr>
        <p:spPr>
          <a:xfrm>
            <a:off x="7155125" y="6495100"/>
            <a:ext cx="1905000" cy="2937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67" name="Shape 4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8" name="Google Shape;468;p53"/>
          <p:cNvSpPr txBox="1"/>
          <p:nvPr>
            <p:ph type="title"/>
          </p:nvPr>
        </p:nvSpPr>
        <p:spPr>
          <a:xfrm>
            <a:off x="685800" y="228600"/>
            <a:ext cx="7772400" cy="11430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Reasoning With Horn Clauses</a:t>
            </a:r>
            <a:endParaRPr/>
          </a:p>
        </p:txBody>
      </p:sp>
      <p:sp>
        <p:nvSpPr>
          <p:cNvPr id="469" name="Google Shape;469;p53"/>
          <p:cNvSpPr txBox="1"/>
          <p:nvPr>
            <p:ph idx="1" type="body"/>
          </p:nvPr>
        </p:nvSpPr>
        <p:spPr>
          <a:xfrm>
            <a:off x="685800" y="1616550"/>
            <a:ext cx="7772400" cy="47805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431800" lvl="0" marL="457200" rtl="0" algn="l">
              <a:spcBef>
                <a:spcPts val="640"/>
              </a:spcBef>
              <a:spcAft>
                <a:spcPts val="0"/>
              </a:spcAft>
              <a:buSzPts val="3200"/>
              <a:buChar char="•"/>
            </a:pPr>
            <a:r>
              <a:rPr lang="en-US"/>
              <a:t>Clauses consisting of a single positive literal are called </a:t>
            </a:r>
            <a:r>
              <a:rPr b="1" lang="en-US"/>
              <a:t>facts</a:t>
            </a:r>
            <a:r>
              <a:rPr lang="en-US"/>
              <a:t>.</a:t>
            </a:r>
            <a:br>
              <a:rPr lang="en-US"/>
            </a:br>
            <a:endParaRPr/>
          </a:p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SzPts val="3200"/>
              <a:buChar char="•"/>
            </a:pPr>
            <a:r>
              <a:rPr lang="en-US"/>
              <a:t>A clause with no positive literals is called a </a:t>
            </a:r>
            <a:r>
              <a:rPr b="1" lang="en-US"/>
              <a:t>goal</a:t>
            </a:r>
            <a:r>
              <a:rPr lang="en-US"/>
              <a:t>.</a:t>
            </a:r>
            <a:br>
              <a:rPr lang="en-US"/>
            </a:br>
            <a:endParaRPr/>
          </a:p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SzPts val="3200"/>
              <a:buChar char="•"/>
            </a:pPr>
            <a:r>
              <a:rPr lang="en-US"/>
              <a:t>Horn clauses are </a:t>
            </a:r>
            <a:r>
              <a:rPr i="1" lang="en-US"/>
              <a:t>closed under resolution</a:t>
            </a:r>
            <a:r>
              <a:rPr lang="en-US"/>
              <a:t>.</a:t>
            </a:r>
            <a:endParaRPr/>
          </a:p>
        </p:txBody>
      </p:sp>
      <p:sp>
        <p:nvSpPr>
          <p:cNvPr id="470" name="Google Shape;470;p53"/>
          <p:cNvSpPr txBox="1"/>
          <p:nvPr>
            <p:ph idx="12" type="sldNum"/>
          </p:nvPr>
        </p:nvSpPr>
        <p:spPr>
          <a:xfrm>
            <a:off x="7155125" y="6495100"/>
            <a:ext cx="1905000" cy="2937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75" name="Shape 4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6" name="Google Shape;476;p54"/>
          <p:cNvSpPr txBox="1"/>
          <p:nvPr>
            <p:ph type="title"/>
          </p:nvPr>
        </p:nvSpPr>
        <p:spPr>
          <a:xfrm>
            <a:off x="685800" y="228600"/>
            <a:ext cx="7772400" cy="11430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Forward Chaining Algorithm</a:t>
            </a:r>
            <a:endParaRPr/>
          </a:p>
        </p:txBody>
      </p:sp>
      <p:sp>
        <p:nvSpPr>
          <p:cNvPr id="477" name="Google Shape;477;p54"/>
          <p:cNvSpPr txBox="1"/>
          <p:nvPr>
            <p:ph idx="1" type="body"/>
          </p:nvPr>
        </p:nvSpPr>
        <p:spPr>
          <a:xfrm>
            <a:off x="685800" y="1581200"/>
            <a:ext cx="8286600" cy="49140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431800" lvl="0" marL="457200" rtl="0" algn="l">
              <a:spcBef>
                <a:spcPts val="640"/>
              </a:spcBef>
              <a:spcAft>
                <a:spcPts val="0"/>
              </a:spcAft>
              <a:buSzPts val="3200"/>
              <a:buChar char="•"/>
            </a:pPr>
            <a:r>
              <a:rPr lang="en-US"/>
              <a:t>Requires the KB to consist of </a:t>
            </a:r>
            <a:r>
              <a:rPr lang="en-US" u="sng"/>
              <a:t>definite</a:t>
            </a:r>
            <a:r>
              <a:rPr lang="en-US"/>
              <a:t> clauses (exactly one positive literal):</a:t>
            </a:r>
            <a:endParaRPr/>
          </a:p>
          <a:p>
            <a:pPr indent="-406400" lvl="1" marL="914400" rtl="0" algn="l">
              <a:spcBef>
                <a:spcPts val="0"/>
              </a:spcBef>
              <a:spcAft>
                <a:spcPts val="0"/>
              </a:spcAft>
              <a:buSzPts val="2800"/>
              <a:buChar char="–"/>
            </a:pPr>
            <a:r>
              <a:rPr lang="en-US"/>
              <a:t>Facts:   </a:t>
            </a:r>
            <a:r>
              <a:rPr lang="en-US"/>
              <a:t>q</a:t>
            </a:r>
            <a:r>
              <a:rPr baseline="-25000" lang="en-US"/>
              <a:t>1</a:t>
            </a:r>
            <a:r>
              <a:rPr lang="en-US"/>
              <a:t>, q</a:t>
            </a:r>
            <a:r>
              <a:rPr baseline="-25000" lang="en-US"/>
              <a:t>2</a:t>
            </a:r>
            <a:r>
              <a:rPr lang="en-US"/>
              <a:t>, … </a:t>
            </a:r>
            <a:endParaRPr/>
          </a:p>
          <a:p>
            <a:pPr indent="-406400" lvl="1" marL="914400" rtl="0" algn="l">
              <a:spcBef>
                <a:spcPts val="0"/>
              </a:spcBef>
              <a:spcAft>
                <a:spcPts val="0"/>
              </a:spcAft>
              <a:buSzPts val="2800"/>
              <a:buChar char="–"/>
            </a:pPr>
            <a:r>
              <a:rPr lang="en-US"/>
              <a:t>Rules:  </a:t>
            </a:r>
            <a:r>
              <a:rPr lang="en-US"/>
              <a:t>(¬q</a:t>
            </a:r>
            <a:r>
              <a:rPr baseline="-25000" lang="en-US"/>
              <a:t>1</a:t>
            </a:r>
            <a:r>
              <a:rPr lang="en-US"/>
              <a:t> ∨ ¬q</a:t>
            </a:r>
            <a:r>
              <a:rPr baseline="-25000" lang="en-US"/>
              <a:t>2</a:t>
            </a:r>
            <a:r>
              <a:rPr lang="en-US"/>
              <a:t> ∨ … ∨ ¬q</a:t>
            </a:r>
            <a:r>
              <a:rPr baseline="-25000" lang="en-US"/>
              <a:t>n</a:t>
            </a:r>
            <a:r>
              <a:rPr lang="en-US"/>
              <a:t> ∨ p)</a:t>
            </a:r>
            <a:br>
              <a:rPr lang="en-US"/>
            </a:br>
            <a:endParaRPr/>
          </a:p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SzPts val="3200"/>
              <a:buChar char="•"/>
            </a:pPr>
            <a:r>
              <a:rPr lang="en-US"/>
              <a:t>Produces only positive conclusions.</a:t>
            </a:r>
            <a:br>
              <a:rPr lang="en-US"/>
            </a:br>
            <a:endParaRPr/>
          </a:p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SzPts val="3200"/>
              <a:buChar char="•"/>
            </a:pPr>
            <a:r>
              <a:rPr lang="en-US"/>
              <a:t>Generates conclusions until goal is reached.</a:t>
            </a:r>
            <a:br>
              <a:rPr lang="en-US"/>
            </a:br>
            <a:endParaRPr/>
          </a:p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SzPts val="3200"/>
              <a:buChar char="•"/>
            </a:pPr>
            <a:r>
              <a:rPr lang="en-US"/>
              <a:t>Runs in linear time.</a:t>
            </a:r>
            <a:endParaRPr/>
          </a:p>
        </p:txBody>
      </p:sp>
      <p:sp>
        <p:nvSpPr>
          <p:cNvPr id="478" name="Google Shape;478;p54"/>
          <p:cNvSpPr txBox="1"/>
          <p:nvPr>
            <p:ph idx="12" type="sldNum"/>
          </p:nvPr>
        </p:nvSpPr>
        <p:spPr>
          <a:xfrm>
            <a:off x="7155125" y="6495100"/>
            <a:ext cx="1905000" cy="2937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83" name="Shape 4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4" name="Google Shape;484;p55"/>
          <p:cNvSpPr txBox="1"/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Backward Chaining Algorithm</a:t>
            </a:r>
            <a:endParaRPr/>
          </a:p>
        </p:txBody>
      </p:sp>
      <p:sp>
        <p:nvSpPr>
          <p:cNvPr id="485" name="Google Shape;485;p55"/>
          <p:cNvSpPr txBox="1"/>
          <p:nvPr>
            <p:ph idx="1" type="body"/>
          </p:nvPr>
        </p:nvSpPr>
        <p:spPr>
          <a:xfrm>
            <a:off x="685800" y="1981200"/>
            <a:ext cx="7772400" cy="43191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431800" lvl="0" marL="457200" rtl="0" algn="l">
              <a:spcBef>
                <a:spcPts val="640"/>
              </a:spcBef>
              <a:spcAft>
                <a:spcPts val="0"/>
              </a:spcAft>
              <a:buSzPts val="3200"/>
              <a:buChar char="•"/>
            </a:pPr>
            <a:r>
              <a:rPr lang="en-US"/>
              <a:t>KB must contain only definite clauses.</a:t>
            </a:r>
            <a:endParaRPr/>
          </a:p>
          <a:p>
            <a:pPr indent="-406400" lvl="1" marL="914400" rtl="0" algn="l">
              <a:spcBef>
                <a:spcPts val="0"/>
              </a:spcBef>
              <a:spcAft>
                <a:spcPts val="0"/>
              </a:spcAft>
              <a:buSzPts val="2800"/>
              <a:buChar char="–"/>
            </a:pPr>
            <a:r>
              <a:rPr lang="en-US"/>
              <a:t>Start with a goal query q.</a:t>
            </a:r>
            <a:endParaRPr/>
          </a:p>
          <a:p>
            <a:pPr indent="-406400" lvl="1" marL="914400" rtl="0" algn="l">
              <a:spcBef>
                <a:spcPts val="0"/>
              </a:spcBef>
              <a:spcAft>
                <a:spcPts val="0"/>
              </a:spcAft>
              <a:buSzPts val="2800"/>
              <a:buChar char="–"/>
            </a:pPr>
            <a:r>
              <a:rPr lang="en-US"/>
              <a:t>Find the rules whose conclusion is q.</a:t>
            </a:r>
            <a:endParaRPr/>
          </a:p>
          <a:p>
            <a:pPr indent="-406400" lvl="1" marL="914400" rtl="0" algn="l">
              <a:spcBef>
                <a:spcPts val="0"/>
              </a:spcBef>
              <a:spcAft>
                <a:spcPts val="0"/>
              </a:spcAft>
              <a:buSzPts val="2800"/>
              <a:buChar char="–"/>
            </a:pPr>
            <a:r>
              <a:rPr lang="en-US"/>
              <a:t>Try to recursively prove the antecedents of each rule.</a:t>
            </a:r>
            <a:br>
              <a:rPr lang="en-US"/>
            </a:br>
            <a:endParaRPr/>
          </a:p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SzPts val="3200"/>
              <a:buChar char="•"/>
            </a:pPr>
            <a:r>
              <a:rPr lang="en-US"/>
              <a:t>Only looks at facts relevant to the query q.</a:t>
            </a:r>
            <a:br>
              <a:rPr lang="en-US"/>
            </a:br>
            <a:endParaRPr/>
          </a:p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SzPts val="3200"/>
              <a:buChar char="•"/>
            </a:pPr>
            <a:r>
              <a:rPr lang="en-US"/>
              <a:t>Runs in linear time; is often very fast.</a:t>
            </a:r>
            <a:endParaRPr/>
          </a:p>
        </p:txBody>
      </p:sp>
      <p:sp>
        <p:nvSpPr>
          <p:cNvPr id="486" name="Google Shape;486;p55"/>
          <p:cNvSpPr txBox="1"/>
          <p:nvPr>
            <p:ph idx="12" type="sldNum"/>
          </p:nvPr>
        </p:nvSpPr>
        <p:spPr>
          <a:xfrm>
            <a:off x="7155125" y="6495100"/>
            <a:ext cx="1905000" cy="2937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91" name="Shape 4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2" name="Google Shape;492;p56"/>
          <p:cNvSpPr txBox="1"/>
          <p:nvPr>
            <p:ph type="title"/>
          </p:nvPr>
        </p:nvSpPr>
        <p:spPr>
          <a:xfrm>
            <a:off x="685800" y="76200"/>
            <a:ext cx="7772400" cy="11430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Summary</a:t>
            </a:r>
            <a:endParaRPr/>
          </a:p>
        </p:txBody>
      </p:sp>
      <p:sp>
        <p:nvSpPr>
          <p:cNvPr id="493" name="Google Shape;493;p56"/>
          <p:cNvSpPr txBox="1"/>
          <p:nvPr>
            <p:ph idx="1" type="body"/>
          </p:nvPr>
        </p:nvSpPr>
        <p:spPr>
          <a:xfrm>
            <a:off x="685800" y="1180600"/>
            <a:ext cx="8213100" cy="47631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431800" lvl="0" marL="457200" rtl="0" algn="l">
              <a:spcBef>
                <a:spcPts val="640"/>
              </a:spcBef>
              <a:spcAft>
                <a:spcPts val="0"/>
              </a:spcAft>
              <a:buSzPts val="3200"/>
              <a:buChar char="•"/>
            </a:pPr>
            <a:r>
              <a:rPr lang="en-US"/>
              <a:t>Propositional logic is a constraint language.</a:t>
            </a:r>
            <a:br>
              <a:rPr lang="en-US"/>
            </a:br>
            <a:endParaRPr/>
          </a:p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SzPts val="3200"/>
              <a:buChar char="•"/>
            </a:pPr>
            <a:r>
              <a:rPr lang="en-US"/>
              <a:t>Model checking can be tractable if you can exploit locality in the state space.</a:t>
            </a:r>
            <a:br>
              <a:rPr lang="en-US"/>
            </a:br>
            <a:endParaRPr/>
          </a:p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SzPts val="3200"/>
              <a:buChar char="•"/>
            </a:pPr>
            <a:r>
              <a:rPr lang="en-US"/>
              <a:t>Propositional entailment is co-NP Complete, so worst case is O(2</a:t>
            </a:r>
            <a:r>
              <a:rPr baseline="30000" lang="en-US"/>
              <a:t>N</a:t>
            </a:r>
            <a:r>
              <a:rPr lang="en-US"/>
              <a:t>).</a:t>
            </a:r>
            <a:br>
              <a:rPr lang="en-US"/>
            </a:br>
            <a:endParaRPr/>
          </a:p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SzPts val="3200"/>
              <a:buChar char="•"/>
            </a:pPr>
            <a:r>
              <a:rPr lang="en-US"/>
              <a:t>In practice, many problems can be solved efficiently by resolution, especially if they can be formulated using definite clauses.</a:t>
            </a:r>
            <a:endParaRPr/>
          </a:p>
        </p:txBody>
      </p:sp>
      <p:sp>
        <p:nvSpPr>
          <p:cNvPr id="494" name="Google Shape;494;p56"/>
          <p:cNvSpPr txBox="1"/>
          <p:nvPr>
            <p:ph idx="12" type="sldNum"/>
          </p:nvPr>
        </p:nvSpPr>
        <p:spPr>
          <a:xfrm>
            <a:off x="7155125" y="6495100"/>
            <a:ext cx="1905000" cy="2937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17"/>
          <p:cNvSpPr txBox="1"/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Notes on Connectives</a:t>
            </a:r>
            <a:endParaRPr/>
          </a:p>
        </p:txBody>
      </p:sp>
      <p:sp>
        <p:nvSpPr>
          <p:cNvPr id="130" name="Google Shape;130;p17"/>
          <p:cNvSpPr txBox="1"/>
          <p:nvPr>
            <p:ph idx="1" type="body"/>
          </p:nvPr>
        </p:nvSpPr>
        <p:spPr>
          <a:xfrm>
            <a:off x="685800" y="1981200"/>
            <a:ext cx="78720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640"/>
              </a:spcBef>
              <a:spcAft>
                <a:spcPts val="0"/>
              </a:spcAft>
              <a:buNone/>
            </a:pPr>
            <a:r>
              <a:rPr lang="en-US"/>
              <a:t>𝛂</a:t>
            </a:r>
            <a:r>
              <a:rPr lang="en-US"/>
              <a:t> ∨ </a:t>
            </a:r>
            <a:r>
              <a:rPr lang="en-US"/>
              <a:t>𝛃</a:t>
            </a:r>
            <a:r>
              <a:rPr lang="en-US"/>
              <a:t>  is </a:t>
            </a:r>
            <a:r>
              <a:rPr lang="en-US" u="sng"/>
              <a:t>inclusive or</a:t>
            </a:r>
            <a:r>
              <a:rPr lang="en-US"/>
              <a:t>, not exclusive</a:t>
            </a:r>
            <a:br>
              <a:rPr lang="en-US"/>
            </a:br>
            <a:endParaRPr/>
          </a:p>
          <a:p>
            <a:pPr indent="0" lvl="0" marL="0" rtl="0" algn="l">
              <a:spcBef>
                <a:spcPts val="640"/>
              </a:spcBef>
              <a:spcAft>
                <a:spcPts val="0"/>
              </a:spcAft>
              <a:buNone/>
            </a:pPr>
            <a:r>
              <a:rPr lang="en-US"/>
              <a:t>𝛂 ⇒ 𝛃  is equivalent to  ¬𝛂 ∨ 𝛃</a:t>
            </a:r>
            <a:endParaRPr/>
          </a:p>
          <a:p>
            <a:pPr indent="-406400" lvl="1" marL="914400" rtl="0" algn="l">
              <a:spcBef>
                <a:spcPts val="560"/>
              </a:spcBef>
              <a:spcAft>
                <a:spcPts val="0"/>
              </a:spcAft>
              <a:buSzPts val="2800"/>
              <a:buChar char="–"/>
            </a:pPr>
            <a:r>
              <a:rPr lang="en-US"/>
              <a:t>Says who?</a:t>
            </a:r>
            <a:br>
              <a:rPr lang="en-US"/>
            </a:br>
            <a:endParaRPr/>
          </a:p>
          <a:p>
            <a:pPr indent="0" lvl="0" marL="0" rtl="0" algn="l">
              <a:spcBef>
                <a:spcPts val="640"/>
              </a:spcBef>
              <a:spcAft>
                <a:spcPts val="0"/>
              </a:spcAft>
              <a:buNone/>
            </a:pPr>
            <a:r>
              <a:rPr lang="en-US"/>
              <a:t>𝛂</a:t>
            </a:r>
            <a:r>
              <a:rPr lang="en-US"/>
              <a:t> ⇔ </a:t>
            </a:r>
            <a:r>
              <a:rPr lang="en-US"/>
              <a:t>𝛃</a:t>
            </a:r>
            <a:r>
              <a:rPr lang="en-US"/>
              <a:t> is equivalent to (</a:t>
            </a:r>
            <a:r>
              <a:rPr lang="en-US"/>
              <a:t>𝛂</a:t>
            </a:r>
            <a:r>
              <a:rPr lang="en-US"/>
              <a:t> ⇒ </a:t>
            </a:r>
            <a:r>
              <a:rPr lang="en-US"/>
              <a:t>𝛃</a:t>
            </a:r>
            <a:r>
              <a:rPr lang="en-US"/>
              <a:t>) ∧ (</a:t>
            </a:r>
            <a:r>
              <a:rPr lang="en-US"/>
              <a:t>𝛃</a:t>
            </a:r>
            <a:r>
              <a:rPr lang="en-US"/>
              <a:t> ⇒ </a:t>
            </a:r>
            <a:r>
              <a:rPr lang="en-US"/>
              <a:t>𝛂</a:t>
            </a:r>
            <a:r>
              <a:rPr lang="en-US"/>
              <a:t>)</a:t>
            </a:r>
            <a:endParaRPr/>
          </a:p>
          <a:p>
            <a:pPr indent="-406400" lvl="1" marL="914400" rtl="0" algn="l">
              <a:spcBef>
                <a:spcPts val="560"/>
              </a:spcBef>
              <a:spcAft>
                <a:spcPts val="0"/>
              </a:spcAft>
              <a:buSzPts val="2800"/>
              <a:buChar char="–"/>
            </a:pPr>
            <a:r>
              <a:rPr lang="en-US"/>
              <a:t>Prove it!</a:t>
            </a:r>
            <a:endParaRPr/>
          </a:p>
        </p:txBody>
      </p:sp>
      <p:sp>
        <p:nvSpPr>
          <p:cNvPr id="131" name="Google Shape;131;p17"/>
          <p:cNvSpPr txBox="1"/>
          <p:nvPr>
            <p:ph idx="12" type="sldNum"/>
          </p:nvPr>
        </p:nvSpPr>
        <p:spPr>
          <a:xfrm>
            <a:off x="7155125" y="6495100"/>
            <a:ext cx="1905000" cy="2937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18"/>
          <p:cNvSpPr txBox="1"/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640"/>
              </a:spcBef>
              <a:spcAft>
                <a:spcPts val="0"/>
              </a:spcAft>
              <a:buNone/>
            </a:pPr>
            <a:r>
              <a:rPr lang="en-US" sz="3200">
                <a:solidFill>
                  <a:schemeClr val="dk1"/>
                </a:solidFill>
              </a:rPr>
              <a:t>𝛂 ⇒ 𝛃  is equivalent to  ¬𝛂 ∨ 𝛃</a:t>
            </a:r>
            <a:endParaRPr/>
          </a:p>
        </p:txBody>
      </p:sp>
      <p:sp>
        <p:nvSpPr>
          <p:cNvPr id="138" name="Google Shape;138;p18"/>
          <p:cNvSpPr txBox="1"/>
          <p:nvPr>
            <p:ph idx="12" type="sldNum"/>
          </p:nvPr>
        </p:nvSpPr>
        <p:spPr>
          <a:xfrm>
            <a:off x="7155125" y="6495100"/>
            <a:ext cx="1905000" cy="2937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graphicFrame>
        <p:nvGraphicFramePr>
          <p:cNvPr id="139" name="Google Shape;139;p18"/>
          <p:cNvGraphicFramePr/>
          <p:nvPr/>
        </p:nvGraphicFramePr>
        <p:xfrm>
          <a:off x="952500" y="19431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{DE35C3C7-EC14-440E-91DE-1F33B30845C6}</a:tableStyleId>
              </a:tblPr>
              <a:tblGrid>
                <a:gridCol w="1447800"/>
                <a:gridCol w="1447800"/>
                <a:gridCol w="1447800"/>
                <a:gridCol w="1447800"/>
                <a:gridCol w="1714500"/>
              </a:tblGrid>
              <a:tr h="3810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64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32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𝛂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64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32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𝛃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64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32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𝛂 ⇒ 𝛃</a:t>
                      </a:r>
                      <a:endParaRPr/>
                    </a:p>
                  </a:txBody>
                  <a:tcPr marT="91425" marB="91425" marR="91425" marL="91425">
                    <a:solidFill>
                      <a:srgbClr val="FFFF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64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32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¬𝛂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64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32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¬𝛂 ∨ 𝛃</a:t>
                      </a:r>
                      <a:endParaRPr/>
                    </a:p>
                  </a:txBody>
                  <a:tcPr marT="91425" marB="91425" marR="91425" marL="91425">
                    <a:solidFill>
                      <a:srgbClr val="FFFF00"/>
                    </a:solidFill>
                  </a:tcPr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/>
                        <a:t>F</a:t>
                      </a:r>
                      <a:endParaRPr sz="2400"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/>
                        <a:t>F</a:t>
                      </a:r>
                      <a:endParaRPr sz="2400"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/>
                        <a:t>T</a:t>
                      </a:r>
                      <a:endParaRPr sz="2400"/>
                    </a:p>
                  </a:txBody>
                  <a:tcPr marT="91425" marB="91425" marR="91425" marL="91425">
                    <a:solidFill>
                      <a:srgbClr val="FFFF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/>
                        <a:t>T</a:t>
                      </a:r>
                      <a:endParaRPr sz="2400"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/>
                        <a:t>T</a:t>
                      </a:r>
                      <a:endParaRPr sz="2400"/>
                    </a:p>
                  </a:txBody>
                  <a:tcPr marT="91425" marB="91425" marR="91425" marL="91425">
                    <a:solidFill>
                      <a:srgbClr val="FFFF00"/>
                    </a:solidFill>
                  </a:tcPr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/>
                        <a:t>F</a:t>
                      </a:r>
                      <a:endParaRPr sz="2400"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/>
                        <a:t>T</a:t>
                      </a:r>
                      <a:endParaRPr sz="2400"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/>
                        <a:t>T</a:t>
                      </a:r>
                      <a:endParaRPr sz="2400"/>
                    </a:p>
                  </a:txBody>
                  <a:tcPr marT="91425" marB="91425" marR="91425" marL="91425">
                    <a:solidFill>
                      <a:srgbClr val="FFFF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/>
                        <a:t>T</a:t>
                      </a:r>
                      <a:endParaRPr sz="2400"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/>
                        <a:t>T</a:t>
                      </a:r>
                      <a:endParaRPr sz="2400"/>
                    </a:p>
                  </a:txBody>
                  <a:tcPr marT="91425" marB="91425" marR="91425" marL="91425">
                    <a:solidFill>
                      <a:srgbClr val="FFFF00"/>
                    </a:solidFill>
                  </a:tcPr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/>
                        <a:t>T</a:t>
                      </a:r>
                      <a:endParaRPr sz="2400"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/>
                        <a:t>F</a:t>
                      </a:r>
                      <a:endParaRPr sz="2400"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/>
                        <a:t>F</a:t>
                      </a:r>
                      <a:endParaRPr sz="2400"/>
                    </a:p>
                  </a:txBody>
                  <a:tcPr marT="91425" marB="91425" marR="91425" marL="91425">
                    <a:solidFill>
                      <a:srgbClr val="FFFF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/>
                        <a:t>F</a:t>
                      </a:r>
                      <a:endParaRPr sz="2400"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/>
                        <a:t>F</a:t>
                      </a:r>
                      <a:endParaRPr sz="2400"/>
                    </a:p>
                  </a:txBody>
                  <a:tcPr marT="91425" marB="91425" marR="91425" marL="91425">
                    <a:solidFill>
                      <a:srgbClr val="FFFF00"/>
                    </a:solidFill>
                  </a:tcPr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/>
                        <a:t>T</a:t>
                      </a:r>
                      <a:endParaRPr sz="2400"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/>
                        <a:t>T</a:t>
                      </a:r>
                      <a:endParaRPr sz="2400"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/>
                        <a:t>T</a:t>
                      </a:r>
                      <a:endParaRPr sz="2400"/>
                    </a:p>
                  </a:txBody>
                  <a:tcPr marT="91425" marB="91425" marR="91425" marL="91425">
                    <a:solidFill>
                      <a:srgbClr val="FFFF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/>
                        <a:t>F</a:t>
                      </a:r>
                      <a:endParaRPr sz="2400"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/>
                        <a:t>T</a:t>
                      </a:r>
                      <a:endParaRPr sz="2400"/>
                    </a:p>
                  </a:txBody>
                  <a:tcPr marT="91425" marB="91425" marR="91425" marL="91425"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140" name="Google Shape;140;p18"/>
          <p:cNvSpPr txBox="1"/>
          <p:nvPr/>
        </p:nvSpPr>
        <p:spPr>
          <a:xfrm>
            <a:off x="1556275" y="5403350"/>
            <a:ext cx="6541500" cy="124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/>
              <a:t>When</a:t>
            </a:r>
            <a:r>
              <a:rPr lang="en-US" sz="2400"/>
              <a:t> two expressions produce the same result in all possible models, their equivalence is a </a:t>
            </a:r>
            <a:r>
              <a:rPr b="1" lang="en-US" sz="2400"/>
              <a:t>tautology</a:t>
            </a:r>
            <a:r>
              <a:rPr lang="en-US" sz="2400"/>
              <a:t>.</a:t>
            </a:r>
            <a:endParaRPr sz="24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19"/>
          <p:cNvSpPr txBox="1"/>
          <p:nvPr>
            <p:ph type="title"/>
          </p:nvPr>
        </p:nvSpPr>
        <p:spPr>
          <a:xfrm>
            <a:off x="685800" y="304800"/>
            <a:ext cx="7772400" cy="11430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640"/>
              </a:spcBef>
              <a:spcAft>
                <a:spcPts val="0"/>
              </a:spcAft>
              <a:buNone/>
            </a:pPr>
            <a:r>
              <a:rPr lang="en-US" sz="3200">
                <a:solidFill>
                  <a:schemeClr val="dk1"/>
                </a:solidFill>
              </a:rPr>
              <a:t>𝛂 ⇔ 𝛃 is equivalent to (𝛂 ⇒ 𝛃) ∧ (𝛃 ⇒ 𝛂)</a:t>
            </a:r>
            <a:endParaRPr/>
          </a:p>
        </p:txBody>
      </p:sp>
      <p:sp>
        <p:nvSpPr>
          <p:cNvPr id="147" name="Google Shape;147;p19"/>
          <p:cNvSpPr txBox="1"/>
          <p:nvPr>
            <p:ph idx="12" type="sldNum"/>
          </p:nvPr>
        </p:nvSpPr>
        <p:spPr>
          <a:xfrm>
            <a:off x="7155125" y="6495100"/>
            <a:ext cx="1905000" cy="2937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graphicFrame>
        <p:nvGraphicFramePr>
          <p:cNvPr id="148" name="Google Shape;148;p19"/>
          <p:cNvGraphicFramePr/>
          <p:nvPr/>
        </p:nvGraphicFramePr>
        <p:xfrm>
          <a:off x="419125" y="16383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{DE35C3C7-EC14-440E-91DE-1F33B30845C6}</a:tableStyleId>
              </a:tblPr>
              <a:tblGrid>
                <a:gridCol w="685000"/>
                <a:gridCol w="724000"/>
                <a:gridCol w="1297750"/>
                <a:gridCol w="1436600"/>
                <a:gridCol w="1274650"/>
                <a:gridCol w="2967625"/>
              </a:tblGrid>
              <a:tr h="3810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64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32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𝛂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64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32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𝛃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64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32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𝛂 ⇔ 𝛃</a:t>
                      </a:r>
                      <a:endParaRPr/>
                    </a:p>
                  </a:txBody>
                  <a:tcPr marT="91425" marB="91425" marR="91425" marL="91425">
                    <a:solidFill>
                      <a:srgbClr val="FFFF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64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32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𝛂 ⇒ 𝛃</a:t>
                      </a:r>
                      <a:endParaRPr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ctr">
                        <a:spcBef>
                          <a:spcPts val="64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2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64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32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𝛃 ⇒ 𝛂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64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32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(𝛂⇒𝛃) ∧ (𝛃⇒𝛂)</a:t>
                      </a:r>
                      <a:endParaRPr/>
                    </a:p>
                  </a:txBody>
                  <a:tcPr marT="91425" marB="91425" marR="91425" marL="91425">
                    <a:solidFill>
                      <a:srgbClr val="FFFF00"/>
                    </a:solidFill>
                  </a:tcPr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/>
                        <a:t>F</a:t>
                      </a:r>
                      <a:endParaRPr sz="2400"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/>
                        <a:t>F</a:t>
                      </a:r>
                      <a:endParaRPr sz="2400"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/>
                        <a:t>T</a:t>
                      </a:r>
                      <a:endParaRPr sz="2400"/>
                    </a:p>
                  </a:txBody>
                  <a:tcPr marT="91425" marB="91425" marR="91425" marL="91425">
                    <a:solidFill>
                      <a:srgbClr val="FFFF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/>
                        <a:t>T</a:t>
                      </a:r>
                      <a:endParaRPr sz="2400"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/>
                        <a:t>T</a:t>
                      </a:r>
                      <a:endParaRPr sz="2400"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/>
                        <a:t>T</a:t>
                      </a:r>
                      <a:endParaRPr sz="2400"/>
                    </a:p>
                  </a:txBody>
                  <a:tcPr marT="91425" marB="91425" marR="91425" marL="91425">
                    <a:solidFill>
                      <a:srgbClr val="FFFF00"/>
                    </a:solidFill>
                  </a:tcPr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/>
                        <a:t>F</a:t>
                      </a:r>
                      <a:endParaRPr sz="2400"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/>
                        <a:t>T</a:t>
                      </a:r>
                      <a:endParaRPr sz="2400"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/>
                        <a:t>F</a:t>
                      </a:r>
                      <a:endParaRPr sz="2400"/>
                    </a:p>
                  </a:txBody>
                  <a:tcPr marT="91425" marB="91425" marR="91425" marL="91425">
                    <a:solidFill>
                      <a:srgbClr val="FFFF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/>
                        <a:t>T</a:t>
                      </a:r>
                      <a:endParaRPr sz="2400"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/>
                        <a:t>F</a:t>
                      </a:r>
                      <a:endParaRPr sz="2400"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/>
                        <a:t>F</a:t>
                      </a:r>
                      <a:endParaRPr sz="2400"/>
                    </a:p>
                  </a:txBody>
                  <a:tcPr marT="91425" marB="91425" marR="91425" marL="91425">
                    <a:solidFill>
                      <a:srgbClr val="FFFF00"/>
                    </a:solidFill>
                  </a:tcPr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/>
                        <a:t>T</a:t>
                      </a:r>
                      <a:endParaRPr sz="2400"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/>
                        <a:t>F</a:t>
                      </a:r>
                      <a:endParaRPr sz="2400"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/>
                        <a:t>F</a:t>
                      </a:r>
                      <a:endParaRPr sz="2400"/>
                    </a:p>
                  </a:txBody>
                  <a:tcPr marT="91425" marB="91425" marR="91425" marL="91425">
                    <a:solidFill>
                      <a:srgbClr val="FFFF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/>
                        <a:t>F</a:t>
                      </a:r>
                      <a:endParaRPr sz="2400"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/>
                        <a:t>T</a:t>
                      </a:r>
                      <a:endParaRPr sz="2400"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/>
                        <a:t>F</a:t>
                      </a:r>
                      <a:endParaRPr sz="2400"/>
                    </a:p>
                  </a:txBody>
                  <a:tcPr marT="91425" marB="91425" marR="91425" marL="91425">
                    <a:solidFill>
                      <a:srgbClr val="FFFF00"/>
                    </a:solidFill>
                  </a:tcPr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/>
                        <a:t>T</a:t>
                      </a:r>
                      <a:endParaRPr sz="2400"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/>
                        <a:t>T</a:t>
                      </a:r>
                      <a:endParaRPr sz="2400"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/>
                        <a:t>T</a:t>
                      </a:r>
                      <a:endParaRPr sz="2400"/>
                    </a:p>
                  </a:txBody>
                  <a:tcPr marT="91425" marB="91425" marR="91425" marL="91425">
                    <a:solidFill>
                      <a:srgbClr val="FFFF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/>
                        <a:t>T</a:t>
                      </a:r>
                      <a:endParaRPr sz="2400"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/>
                        <a:t>T</a:t>
                      </a:r>
                      <a:endParaRPr sz="2400"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/>
                        <a:t>T</a:t>
                      </a:r>
                      <a:endParaRPr sz="2400"/>
                    </a:p>
                  </a:txBody>
                  <a:tcPr marT="91425" marB="91425" marR="91425" marL="91425"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149" name="Google Shape;149;p19"/>
          <p:cNvSpPr txBox="1"/>
          <p:nvPr/>
        </p:nvSpPr>
        <p:spPr>
          <a:xfrm>
            <a:off x="989175" y="5333850"/>
            <a:ext cx="7095600" cy="1455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/>
              <a:t>The equivalence is a </a:t>
            </a:r>
            <a:r>
              <a:rPr b="1" lang="en-US" sz="2400"/>
              <a:t>tautology</a:t>
            </a:r>
            <a:r>
              <a:rPr lang="en-US" sz="2400"/>
              <a:t> because it’s true in all models. Expressed as a logical sentence:</a:t>
            </a:r>
            <a:endParaRPr sz="2400"/>
          </a:p>
          <a:p>
            <a:pPr indent="0" lvl="0" marL="0" rtl="0" algn="ctr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3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</a:t>
            </a:r>
            <a:r>
              <a:rPr lang="en-US" sz="3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𝛂 ⇔ 𝛃) </a:t>
            </a:r>
            <a:r>
              <a:rPr lang="en-US" sz="3200">
                <a:solidFill>
                  <a:schemeClr val="dk1"/>
                </a:solidFill>
                <a:highlight>
                  <a:srgbClr val="FFFF00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⇔</a:t>
            </a:r>
            <a:r>
              <a:rPr lang="en-US" sz="3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[(𝛂 ⇒ 𝛃) ∧ (𝛃 ⇒ 𝛂)]</a:t>
            </a:r>
            <a:endParaRPr sz="24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20"/>
          <p:cNvSpPr txBox="1"/>
          <p:nvPr>
            <p:ph type="title"/>
          </p:nvPr>
        </p:nvSpPr>
        <p:spPr>
          <a:xfrm>
            <a:off x="685800" y="381000"/>
            <a:ext cx="7772400" cy="11430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Literals</a:t>
            </a:r>
            <a:endParaRPr/>
          </a:p>
        </p:txBody>
      </p:sp>
      <p:sp>
        <p:nvSpPr>
          <p:cNvPr id="156" name="Google Shape;156;p20"/>
          <p:cNvSpPr txBox="1"/>
          <p:nvPr>
            <p:ph idx="1" type="body"/>
          </p:nvPr>
        </p:nvSpPr>
        <p:spPr>
          <a:xfrm>
            <a:off x="685800" y="1665025"/>
            <a:ext cx="7772400" cy="44310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431800" lvl="0" marL="457200" rtl="0" algn="l">
              <a:spcBef>
                <a:spcPts val="640"/>
              </a:spcBef>
              <a:spcAft>
                <a:spcPts val="0"/>
              </a:spcAft>
              <a:buSzPts val="3200"/>
              <a:buChar char="•"/>
            </a:pPr>
            <a:r>
              <a:rPr lang="en-US"/>
              <a:t>Positive literal:  P</a:t>
            </a:r>
            <a:endParaRPr/>
          </a:p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SzPts val="3200"/>
              <a:buChar char="•"/>
            </a:pPr>
            <a:r>
              <a:rPr lang="en-US"/>
              <a:t>Negative literal:  </a:t>
            </a:r>
            <a:r>
              <a:rPr lang="en-US" sz="2800"/>
              <a:t>¬ P</a:t>
            </a:r>
            <a:br>
              <a:rPr lang="en-US" sz="2800"/>
            </a:br>
            <a:endParaRPr sz="1800"/>
          </a:p>
          <a:p>
            <a:pPr indent="-406400" lvl="0" marL="457200" rtl="0" algn="l">
              <a:spcBef>
                <a:spcPts val="0"/>
              </a:spcBef>
              <a:spcAft>
                <a:spcPts val="0"/>
              </a:spcAft>
              <a:buSzPts val="2800"/>
              <a:buChar char="•"/>
            </a:pPr>
            <a:r>
              <a:rPr lang="en-US" sz="2800"/>
              <a:t>Literals represent simple claims about the world.</a:t>
            </a:r>
            <a:endParaRPr sz="2800"/>
          </a:p>
          <a:p>
            <a:pPr indent="-406400" lvl="0" marL="457200" rtl="0" algn="l">
              <a:spcBef>
                <a:spcPts val="0"/>
              </a:spcBef>
              <a:spcAft>
                <a:spcPts val="0"/>
              </a:spcAft>
              <a:buSzPts val="2800"/>
              <a:buChar char="•"/>
            </a:pPr>
            <a:r>
              <a:rPr lang="en-US" sz="2800"/>
              <a:t>Literal sentences are </a:t>
            </a:r>
            <a:r>
              <a:rPr b="1" lang="en-US" sz="2800"/>
              <a:t>unary constraints</a:t>
            </a:r>
            <a:r>
              <a:rPr lang="en-US" sz="2800"/>
              <a:t> on the model.</a:t>
            </a:r>
            <a:endParaRPr sz="2800"/>
          </a:p>
        </p:txBody>
      </p:sp>
      <p:sp>
        <p:nvSpPr>
          <p:cNvPr id="157" name="Google Shape;157;p20"/>
          <p:cNvSpPr txBox="1"/>
          <p:nvPr>
            <p:ph idx="12" type="sldNum"/>
          </p:nvPr>
        </p:nvSpPr>
        <p:spPr>
          <a:xfrm>
            <a:off x="7155125" y="6495100"/>
            <a:ext cx="1905000" cy="2937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graphicFrame>
        <p:nvGraphicFramePr>
          <p:cNvPr id="158" name="Google Shape;158;p20"/>
          <p:cNvGraphicFramePr/>
          <p:nvPr/>
        </p:nvGraphicFramePr>
        <p:xfrm>
          <a:off x="1103875" y="48326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{DE35C3C7-EC14-440E-91DE-1F33B30845C6}</a:tableStyleId>
              </a:tblPr>
              <a:tblGrid>
                <a:gridCol w="3619500"/>
                <a:gridCol w="3619500"/>
              </a:tblGrid>
              <a:tr h="3810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800"/>
                        <a:t>Literal (Unary Constraint)</a:t>
                      </a:r>
                      <a:endParaRPr b="1" sz="1800"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800"/>
                        <a:t>Model</a:t>
                      </a:r>
                      <a:endParaRPr b="1" sz="1800"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P</a:t>
                      </a:r>
                      <a:endParaRPr sz="1800"/>
                    </a:p>
                  </a:txBody>
                  <a:tcPr marT="91425" marB="91425" marR="91425" marL="9142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-US" sz="1800"/>
                        <a:t>P</a:t>
                      </a:r>
                      <a:r>
                        <a:rPr lang="en-US" sz="1800"/>
                        <a:t> = True</a:t>
                      </a:r>
                      <a:endParaRPr sz="1800"/>
                    </a:p>
                  </a:txBody>
                  <a:tcPr marT="91425" marB="91425" marR="91425" marL="9142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¬ </a:t>
                      </a:r>
                      <a:r>
                        <a:rPr lang="en-US" sz="1800"/>
                        <a:t>P</a:t>
                      </a:r>
                      <a:endParaRPr sz="1800"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-US" sz="1800"/>
                        <a:t>P</a:t>
                      </a:r>
                      <a:r>
                        <a:rPr lang="en-US" sz="1800"/>
                        <a:t> = False</a:t>
                      </a:r>
                      <a:endParaRPr sz="1800"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21"/>
          <p:cNvSpPr txBox="1"/>
          <p:nvPr>
            <p:ph type="title"/>
          </p:nvPr>
        </p:nvSpPr>
        <p:spPr>
          <a:xfrm>
            <a:off x="685800" y="152400"/>
            <a:ext cx="7772400" cy="11430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Sentences As Constraints</a:t>
            </a:r>
            <a:endParaRPr/>
          </a:p>
        </p:txBody>
      </p:sp>
      <p:sp>
        <p:nvSpPr>
          <p:cNvPr id="165" name="Google Shape;165;p21"/>
          <p:cNvSpPr txBox="1"/>
          <p:nvPr>
            <p:ph idx="1" type="body"/>
          </p:nvPr>
        </p:nvSpPr>
        <p:spPr>
          <a:xfrm>
            <a:off x="685800" y="1245850"/>
            <a:ext cx="7772400" cy="48501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640"/>
              </a:spcBef>
              <a:spcAft>
                <a:spcPts val="0"/>
              </a:spcAft>
              <a:buNone/>
            </a:pPr>
            <a:r>
              <a:rPr lang="en-US"/>
              <a:t>A sentence with </a:t>
            </a:r>
            <a:r>
              <a:rPr i="1" lang="en-US"/>
              <a:t>n</a:t>
            </a:r>
            <a:r>
              <a:rPr lang="en-US"/>
              <a:t> variables functions as an </a:t>
            </a:r>
            <a:r>
              <a:rPr i="1" lang="en-US"/>
              <a:t>n</a:t>
            </a:r>
            <a:r>
              <a:rPr lang="en-US"/>
              <a:t>-ary constraint on possible models:</a:t>
            </a:r>
            <a:br>
              <a:rPr lang="en-US"/>
            </a:br>
            <a:r>
              <a:rPr lang="en-US"/>
              <a:t>          [(p ∧ ¬q) ∨ (q ∧ ¬p)] ⇒ r</a:t>
            </a:r>
            <a:endParaRPr/>
          </a:p>
        </p:txBody>
      </p:sp>
      <p:sp>
        <p:nvSpPr>
          <p:cNvPr id="166" name="Google Shape;166;p21"/>
          <p:cNvSpPr txBox="1"/>
          <p:nvPr>
            <p:ph idx="12" type="sldNum"/>
          </p:nvPr>
        </p:nvSpPr>
        <p:spPr>
          <a:xfrm>
            <a:off x="7155125" y="6495100"/>
            <a:ext cx="1905000" cy="2937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graphicFrame>
        <p:nvGraphicFramePr>
          <p:cNvPr id="167" name="Google Shape;167;p21"/>
          <p:cNvGraphicFramePr/>
          <p:nvPr/>
        </p:nvGraphicFramePr>
        <p:xfrm>
          <a:off x="3013375" y="31262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{DE35C3C7-EC14-440E-91DE-1F33B30845C6}</a:tableStyleId>
              </a:tblPr>
              <a:tblGrid>
                <a:gridCol w="786025"/>
                <a:gridCol w="725800"/>
                <a:gridCol w="735475"/>
              </a:tblGrid>
              <a:tr h="3810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P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Q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R</a:t>
                      </a:r>
                      <a:endParaRPr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false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false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false</a:t>
                      </a:r>
                      <a:endParaRPr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false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false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true</a:t>
                      </a:r>
                      <a:endParaRPr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false</a:t>
                      </a:r>
                      <a:endParaRPr/>
                    </a:p>
                  </a:txBody>
                  <a:tcPr marT="91425" marB="91425" marR="91425" marL="91425">
                    <a:solidFill>
                      <a:srgbClr val="EA9999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true</a:t>
                      </a:r>
                      <a:endParaRPr/>
                    </a:p>
                  </a:txBody>
                  <a:tcPr marT="91425" marB="91425" marR="91425" marL="91425">
                    <a:solidFill>
                      <a:srgbClr val="EA9999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false</a:t>
                      </a:r>
                      <a:endParaRPr/>
                    </a:p>
                  </a:txBody>
                  <a:tcPr marT="91425" marB="91425" marR="91425" marL="91425">
                    <a:solidFill>
                      <a:srgbClr val="EA9999"/>
                    </a:solidFill>
                  </a:tcPr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false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true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true</a:t>
                      </a:r>
                      <a:endParaRPr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true</a:t>
                      </a:r>
                      <a:endParaRPr/>
                    </a:p>
                  </a:txBody>
                  <a:tcPr marT="91425" marB="91425" marR="91425" marL="91425">
                    <a:solidFill>
                      <a:srgbClr val="EA9999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false</a:t>
                      </a:r>
                      <a:endParaRPr/>
                    </a:p>
                  </a:txBody>
                  <a:tcPr marT="91425" marB="91425" marR="91425" marL="91425">
                    <a:solidFill>
                      <a:srgbClr val="EA9999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false</a:t>
                      </a:r>
                      <a:endParaRPr/>
                    </a:p>
                  </a:txBody>
                  <a:tcPr marT="91425" marB="91425" marR="91425" marL="91425">
                    <a:solidFill>
                      <a:srgbClr val="EA9999"/>
                    </a:solidFill>
                  </a:tcPr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true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false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true</a:t>
                      </a:r>
                      <a:endParaRPr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true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true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false</a:t>
                      </a:r>
                      <a:endParaRPr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true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true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true</a:t>
                      </a:r>
                      <a:endParaRPr/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  <p:cxnSp>
        <p:nvCxnSpPr>
          <p:cNvPr id="168" name="Google Shape;168;p21"/>
          <p:cNvCxnSpPr/>
          <p:nvPr/>
        </p:nvCxnSpPr>
        <p:spPr>
          <a:xfrm>
            <a:off x="2817724" y="4517675"/>
            <a:ext cx="2531700" cy="0"/>
          </a:xfrm>
          <a:prstGeom prst="straightConnector1">
            <a:avLst/>
          </a:prstGeom>
          <a:noFill/>
          <a:ln cap="flat" cmpd="sng" w="9525">
            <a:solidFill>
              <a:srgbClr val="FF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69" name="Google Shape;169;p21"/>
          <p:cNvCxnSpPr/>
          <p:nvPr/>
        </p:nvCxnSpPr>
        <p:spPr>
          <a:xfrm>
            <a:off x="2817724" y="5314600"/>
            <a:ext cx="2531700" cy="0"/>
          </a:xfrm>
          <a:prstGeom prst="straightConnector1">
            <a:avLst/>
          </a:prstGeom>
          <a:noFill/>
          <a:ln cap="flat" cmpd="sng" w="9525">
            <a:solidFill>
              <a:srgbClr val="FF0000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70" name="Google Shape;170;p21"/>
          <p:cNvSpPr txBox="1"/>
          <p:nvPr/>
        </p:nvSpPr>
        <p:spPr>
          <a:xfrm>
            <a:off x="1187625" y="4075200"/>
            <a:ext cx="1432200" cy="1362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/>
              <a:t>Possible</a:t>
            </a:r>
            <a:endParaRPr sz="2400"/>
          </a:p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/>
              <a:t>Models</a:t>
            </a:r>
            <a:endParaRPr sz="24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